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420" r:id="rId2"/>
    <p:sldId id="418" r:id="rId3"/>
    <p:sldId id="280" r:id="rId4"/>
    <p:sldId id="281" r:id="rId5"/>
    <p:sldId id="384" r:id="rId6"/>
    <p:sldId id="419" r:id="rId7"/>
    <p:sldId id="382" r:id="rId8"/>
    <p:sldId id="383" r:id="rId9"/>
    <p:sldId id="385" r:id="rId10"/>
    <p:sldId id="386" r:id="rId11"/>
    <p:sldId id="387" r:id="rId12"/>
    <p:sldId id="388" r:id="rId13"/>
    <p:sldId id="391" r:id="rId14"/>
    <p:sldId id="389" r:id="rId15"/>
    <p:sldId id="390" r:id="rId16"/>
    <p:sldId id="394" r:id="rId17"/>
    <p:sldId id="393" r:id="rId18"/>
    <p:sldId id="395" r:id="rId19"/>
    <p:sldId id="396" r:id="rId20"/>
    <p:sldId id="397" r:id="rId21"/>
    <p:sldId id="398" r:id="rId22"/>
    <p:sldId id="400" r:id="rId23"/>
    <p:sldId id="401" r:id="rId24"/>
    <p:sldId id="403" r:id="rId25"/>
    <p:sldId id="402" r:id="rId26"/>
    <p:sldId id="40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208"/>
  </p:normalViewPr>
  <p:slideViewPr>
    <p:cSldViewPr snapToGrid="0" snapToObjects="1">
      <p:cViewPr varScale="1">
        <p:scale>
          <a:sx n="121" d="100"/>
          <a:sy n="121" d="100"/>
        </p:scale>
        <p:origin x="200"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0BB67-CCF3-3648-86B7-7E439F76B1DE}" type="datetimeFigureOut">
              <a:rPr lang="en-US" smtClean="0"/>
              <a:t>3/21/22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7F787-622D-394A-A99E-757D821BD5E8}" type="slidenum">
              <a:rPr lang="en-US" smtClean="0"/>
              <a:t>‹#›</a:t>
            </a:fld>
            <a:endParaRPr lang="en-US"/>
          </a:p>
        </p:txBody>
      </p:sp>
    </p:spTree>
    <p:extLst>
      <p:ext uri="{BB962C8B-B14F-4D97-AF65-F5344CB8AC3E}">
        <p14:creationId xmlns:p14="http://schemas.microsoft.com/office/powerpoint/2010/main" val="1522234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D2360F85-BBF7-1449-AEAC-1A4C39A52E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C908DCCD-A903-D749-9686-D29EB8ED51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11" name="Slide Number Placeholder 3">
            <a:extLst>
              <a:ext uri="{FF2B5EF4-FFF2-40B4-BE49-F238E27FC236}">
                <a16:creationId xmlns:a16="http://schemas.microsoft.com/office/drawing/2014/main" id="{921396A2-5324-C348-8203-C468186AD1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E489911-4DE7-F245-9410-A059CE2D1C9A}"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864418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Originally a human scanned the results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A44E83B-6FE2-4C4E-8B20-BF19121523B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629250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incorporated nucleotide is identified by its different colored fluorescent tag</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A44E83B-6FE2-4C4E-8B20-BF19121523B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773781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A44E83B-6FE2-4C4E-8B20-BF19121523B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923069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Allows for gene mapping – identifying and recording the positions or relative locations (locus) of genes, the distance between genes on a chromosome</a:t>
            </a:r>
          </a:p>
          <a:p>
            <a:endParaRPr lang="en-US" dirty="0"/>
          </a:p>
          <a:p>
            <a:r>
              <a:rPr lang="en-US" dirty="0"/>
              <a:t>When a species genome is mapped – all chromosomes in a somatic cell are mapped</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A44E83B-6FE2-4C4E-8B20-BF19121523B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162362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83826A-A516-4F49-A6A5-427A70DA3A1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771894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D7ED515B-49A5-634C-AFD2-A819792D8E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41158B58-3EF2-9C41-B029-4AFB4FFF77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20000"/>
              </a:lnSpc>
            </a:pPr>
            <a:endParaRPr lang="en-US" altLang="en-US" dirty="0"/>
          </a:p>
          <a:p>
            <a:pPr>
              <a:lnSpc>
                <a:spcPct val="120000"/>
              </a:lnSpc>
            </a:pPr>
            <a:r>
              <a:rPr lang="en-US" altLang="en-US" dirty="0"/>
              <a:t>(To look for a larger sequence you would perform PCR, using primers as probes)</a:t>
            </a:r>
          </a:p>
          <a:p>
            <a:pPr>
              <a:lnSpc>
                <a:spcPct val="120000"/>
              </a:lnSpc>
            </a:pPr>
            <a:endParaRPr lang="en-US" altLang="en-US" dirty="0"/>
          </a:p>
          <a:p>
            <a:pPr>
              <a:lnSpc>
                <a:spcPct val="120000"/>
              </a:lnSpc>
            </a:pPr>
            <a:r>
              <a:rPr lang="en-AU" sz="1200" b="0" i="0" kern="1200" dirty="0">
                <a:solidFill>
                  <a:schemeClr val="tx1"/>
                </a:solidFill>
                <a:effectLst/>
                <a:latin typeface="+mn-lt"/>
                <a:ea typeface="MS PGothic" panose="020B0600070205080204" pitchFamily="34" charset="-128"/>
                <a:cs typeface="ＭＳ Ｐゴシック" charset="0"/>
              </a:rPr>
              <a:t>A gene probe (nucleic acid probe) is </a:t>
            </a:r>
            <a:r>
              <a:rPr lang="en-AU" sz="1200" b="1" i="0" kern="1200" dirty="0">
                <a:solidFill>
                  <a:schemeClr val="tx1"/>
                </a:solidFill>
                <a:effectLst/>
                <a:latin typeface="+mn-lt"/>
                <a:ea typeface="MS PGothic" panose="020B0600070205080204" pitchFamily="34" charset="-128"/>
                <a:cs typeface="ＭＳ Ｐゴシック" charset="0"/>
              </a:rPr>
              <a:t>a single-stranded nucleic acid fragment that interacts with a complementary sequence of a target nucleic acid</a:t>
            </a:r>
            <a:r>
              <a:rPr lang="en-AU" sz="1200" b="0" i="0" kern="1200" dirty="0">
                <a:solidFill>
                  <a:schemeClr val="tx1"/>
                </a:solidFill>
                <a:effectLst/>
                <a:latin typeface="+mn-lt"/>
                <a:ea typeface="MS PGothic" panose="020B0600070205080204" pitchFamily="34" charset="-128"/>
                <a:cs typeface="ＭＳ Ｐゴシック" charset="0"/>
              </a:rPr>
              <a:t>. The test is based upon the principles of nucleic acid hybridization reactions. Different assay formats (dot-blot, colony, whole-cell hybridizations) can be applied.</a:t>
            </a:r>
          </a:p>
          <a:p>
            <a:pPr>
              <a:lnSpc>
                <a:spcPct val="120000"/>
              </a:lnSpc>
            </a:pPr>
            <a:endParaRPr lang="en-AU" altLang="en-US" sz="1200" b="0" i="0" kern="1200" dirty="0">
              <a:solidFill>
                <a:schemeClr val="tx1"/>
              </a:solidFill>
              <a:effectLst/>
              <a:latin typeface="+mn-lt"/>
              <a:ea typeface="MS PGothic" panose="020B0600070205080204" pitchFamily="34" charset="-128"/>
            </a:endParaRPr>
          </a:p>
          <a:p>
            <a:pPr>
              <a:lnSpc>
                <a:spcPct val="120000"/>
              </a:lnSpc>
            </a:pPr>
            <a:r>
              <a:rPr lang="en-AU" sz="1200" b="0" i="0" kern="1200" dirty="0">
                <a:solidFill>
                  <a:schemeClr val="tx1"/>
                </a:solidFill>
                <a:effectLst/>
                <a:latin typeface="+mn-lt"/>
                <a:ea typeface="MS PGothic" panose="020B0600070205080204" pitchFamily="34" charset="-128"/>
                <a:cs typeface="ＭＳ Ｐゴシック" charset="0"/>
              </a:rPr>
              <a:t>Hybridization is </a:t>
            </a:r>
            <a:r>
              <a:rPr lang="en-AU" sz="1200" b="1" i="0" kern="1200" dirty="0">
                <a:solidFill>
                  <a:schemeClr val="tx1"/>
                </a:solidFill>
                <a:effectLst/>
                <a:latin typeface="+mn-lt"/>
                <a:ea typeface="MS PGothic" panose="020B0600070205080204" pitchFamily="34" charset="-128"/>
                <a:cs typeface="ＭＳ Ｐゴシック" charset="0"/>
              </a:rPr>
              <a:t>the process of combining two complementary single-stranded DNA or RNA molecules and allowing them to form a single double-stranded molecule through base pairing</a:t>
            </a:r>
            <a:r>
              <a:rPr lang="en-AU" sz="1200" b="0" i="0" kern="1200" dirty="0">
                <a:solidFill>
                  <a:schemeClr val="tx1"/>
                </a:solidFill>
                <a:effectLst/>
                <a:latin typeface="+mn-lt"/>
                <a:ea typeface="MS PGothic" panose="020B0600070205080204" pitchFamily="34" charset="-128"/>
                <a:cs typeface="ＭＳ Ｐゴシック" charset="0"/>
              </a:rPr>
              <a:t>.</a:t>
            </a:r>
            <a:endParaRPr lang="en-US" altLang="en-US" dirty="0"/>
          </a:p>
          <a:p>
            <a:endParaRPr lang="en-US" altLang="en-US" dirty="0"/>
          </a:p>
        </p:txBody>
      </p:sp>
      <p:sp>
        <p:nvSpPr>
          <p:cNvPr id="40963" name="Slide Number Placeholder 3">
            <a:extLst>
              <a:ext uri="{FF2B5EF4-FFF2-40B4-BE49-F238E27FC236}">
                <a16:creationId xmlns:a16="http://schemas.microsoft.com/office/drawing/2014/main" id="{BF03DF82-9E51-564F-B1B3-A97C22C780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D8508E-5643-5B4A-80C3-22D561B23998}"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425660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81AF97D7-560F-D745-8E08-BA1C59E897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F957B39C-C42C-2D48-8BD7-AF59E46C3B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Green dots mean that the sample labeled green expresses that mRNA. Red dots mean the mRNA is only expressed in the other sample. Yellow dots mean both samples express the mRNA and blue or black dots mean neither expresses it.</a:t>
            </a:r>
          </a:p>
          <a:p>
            <a:endParaRPr lang="en-US" altLang="en-US" dirty="0"/>
          </a:p>
          <a:p>
            <a:r>
              <a:rPr lang="en-AU" sz="1200" b="0" i="0" kern="1200" dirty="0">
                <a:solidFill>
                  <a:schemeClr val="tx1"/>
                </a:solidFill>
                <a:effectLst/>
                <a:latin typeface="+mn-lt"/>
                <a:ea typeface="MS PGothic" panose="020B0600070205080204" pitchFamily="34" charset="-128"/>
                <a:cs typeface="ＭＳ Ｐゴシック" charset="0"/>
              </a:rPr>
              <a:t>The DNA microarray is a tool used to determine whether the DNA from a particular individual contains a mutation in genes.</a:t>
            </a:r>
            <a:endParaRPr lang="en-US" altLang="en-US" dirty="0"/>
          </a:p>
        </p:txBody>
      </p:sp>
      <p:sp>
        <p:nvSpPr>
          <p:cNvPr id="43011" name="Slide Number Placeholder 3">
            <a:extLst>
              <a:ext uri="{FF2B5EF4-FFF2-40B4-BE49-F238E27FC236}">
                <a16:creationId xmlns:a16="http://schemas.microsoft.com/office/drawing/2014/main" id="{10260662-3CE0-C64C-A363-30F7D6EF81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BF9A344-070C-7240-8DC5-77C6EEE52CC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513258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81AF97D7-560F-D745-8E08-BA1C59E897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F957B39C-C42C-2D48-8BD7-AF59E46C3B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Green dots mean that the sample labeled green expresses that mRNA. Red dots mean the mRNA is only expressed in the other sample. Yellow dots mean both samples express the mRNA and blue or black dots mean neither expresses it.</a:t>
            </a:r>
          </a:p>
        </p:txBody>
      </p:sp>
      <p:sp>
        <p:nvSpPr>
          <p:cNvPr id="43011" name="Slide Number Placeholder 3">
            <a:extLst>
              <a:ext uri="{FF2B5EF4-FFF2-40B4-BE49-F238E27FC236}">
                <a16:creationId xmlns:a16="http://schemas.microsoft.com/office/drawing/2014/main" id="{10260662-3CE0-C64C-A363-30F7D6EF81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BF9A344-070C-7240-8DC5-77C6EEE52CC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09789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81AF97D7-560F-D745-8E08-BA1C59E897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F957B39C-C42C-2D48-8BD7-AF59E46C3B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Green dots mean that the sample labeled green expresses that mRNA. Red dots mean the mRNA is only expressed in the other sample. Yellow dots mean both samples express the mRNA and blue or black dots mean neither expresses it.</a:t>
            </a:r>
          </a:p>
        </p:txBody>
      </p:sp>
      <p:sp>
        <p:nvSpPr>
          <p:cNvPr id="43011" name="Slide Number Placeholder 3">
            <a:extLst>
              <a:ext uri="{FF2B5EF4-FFF2-40B4-BE49-F238E27FC236}">
                <a16:creationId xmlns:a16="http://schemas.microsoft.com/office/drawing/2014/main" id="{10260662-3CE0-C64C-A363-30F7D6EF81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BF9A344-070C-7240-8DC5-77C6EEE52CC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361911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81AF97D7-560F-D745-8E08-BA1C59E897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F957B39C-C42C-2D48-8BD7-AF59E46C3B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Green dots mean that the sample labeled green expresses that mRNA. Red dots mean the mRNA is only expressed in the other sample. Yellow dots mean both samples express the mRNA and blue or black dots mean neither expresses it.</a:t>
            </a:r>
          </a:p>
        </p:txBody>
      </p:sp>
      <p:sp>
        <p:nvSpPr>
          <p:cNvPr id="43011" name="Slide Number Placeholder 3">
            <a:extLst>
              <a:ext uri="{FF2B5EF4-FFF2-40B4-BE49-F238E27FC236}">
                <a16:creationId xmlns:a16="http://schemas.microsoft.com/office/drawing/2014/main" id="{10260662-3CE0-C64C-A363-30F7D6EF81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BF9A344-070C-7240-8DC5-77C6EEE52CC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517481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81AF97D7-560F-D745-8E08-BA1C59E897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F957B39C-C42C-2D48-8BD7-AF59E46C3B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Green dots mean that the sample labeled green expresses that mRNA. Red dots mean the mRNA is only expressed in the other sample. Yellow dots mean both samples express the mRNA and blue or black dots mean neither expresses it.</a:t>
            </a:r>
          </a:p>
        </p:txBody>
      </p:sp>
      <p:sp>
        <p:nvSpPr>
          <p:cNvPr id="43011" name="Slide Number Placeholder 3">
            <a:extLst>
              <a:ext uri="{FF2B5EF4-FFF2-40B4-BE49-F238E27FC236}">
                <a16:creationId xmlns:a16="http://schemas.microsoft.com/office/drawing/2014/main" id="{10260662-3CE0-C64C-A363-30F7D6EF81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BF9A344-070C-7240-8DC5-77C6EEE52CC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01546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Nucleotide triphosphates dNTPs</a:t>
            </a:r>
          </a:p>
          <a:p>
            <a:r>
              <a:rPr lang="en-US" dirty="0" err="1"/>
              <a:t>Dideoxynucleotide</a:t>
            </a:r>
            <a:r>
              <a:rPr lang="en-US" dirty="0"/>
              <a:t> triphosphates </a:t>
            </a:r>
            <a:r>
              <a:rPr lang="en-US" dirty="0" err="1"/>
              <a:t>ddNTPs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A44E83B-6FE2-4C4E-8B20-BF19121523B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74899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folHlink"/>
        </a:solidFill>
        <a:effectLst/>
      </p:bgPr>
    </p:bg>
    <p:spTree>
      <p:nvGrpSpPr>
        <p:cNvPr id="1" name=""/>
        <p:cNvGrpSpPr/>
        <p:nvPr/>
      </p:nvGrpSpPr>
      <p:grpSpPr>
        <a:xfrm>
          <a:off x="0" y="0"/>
          <a:ext cx="0" cy="0"/>
          <a:chOff x="0" y="0"/>
          <a:chExt cx="0" cy="0"/>
        </a:xfrm>
      </p:grpSpPr>
      <p:sp>
        <p:nvSpPr>
          <p:cNvPr id="4" name="Rectangle 28">
            <a:extLst>
              <a:ext uri="{FF2B5EF4-FFF2-40B4-BE49-F238E27FC236}">
                <a16:creationId xmlns:a16="http://schemas.microsoft.com/office/drawing/2014/main" id="{43C343B4-28C6-B747-BD09-34F9AF99B0FC}"/>
              </a:ext>
            </a:extLst>
          </p:cNvPr>
          <p:cNvSpPr>
            <a:spLocks noChangeArrowheads="1"/>
          </p:cNvSpPr>
          <p:nvPr/>
        </p:nvSpPr>
        <p:spPr bwMode="gray">
          <a:xfrm>
            <a:off x="1" y="1"/>
            <a:ext cx="12187767" cy="6856413"/>
          </a:xfrm>
          <a:prstGeom prst="rect">
            <a:avLst/>
          </a:prstGeom>
          <a:solidFill>
            <a:schemeClr val="bg1"/>
          </a:solidFill>
          <a:ln>
            <a:noFill/>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pic>
        <p:nvPicPr>
          <p:cNvPr id="5" name="Picture 27">
            <a:extLst>
              <a:ext uri="{FF2B5EF4-FFF2-40B4-BE49-F238E27FC236}">
                <a16:creationId xmlns:a16="http://schemas.microsoft.com/office/drawing/2014/main" id="{92D9FAE1-D7FC-6C4A-A639-234531ECD9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a:extLst>
              <a:ext uri="{FF2B5EF4-FFF2-40B4-BE49-F238E27FC236}">
                <a16:creationId xmlns:a16="http://schemas.microsoft.com/office/drawing/2014/main" id="{0B635059-BCA8-1E46-BB87-931E3D6F0922}"/>
              </a:ext>
            </a:extLst>
          </p:cNvPr>
          <p:cNvSpPr>
            <a:spLocks noChangeArrowheads="1"/>
          </p:cNvSpPr>
          <p:nvPr/>
        </p:nvSpPr>
        <p:spPr bwMode="gray">
          <a:xfrm>
            <a:off x="0" y="3200400"/>
            <a:ext cx="12192000" cy="914400"/>
          </a:xfrm>
          <a:prstGeom prst="rect">
            <a:avLst/>
          </a:prstGeom>
          <a:solidFill>
            <a:schemeClr val="accent1"/>
          </a:solidFill>
          <a:ln>
            <a:noFill/>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sp>
        <p:nvSpPr>
          <p:cNvPr id="7" name="Line 15">
            <a:extLst>
              <a:ext uri="{FF2B5EF4-FFF2-40B4-BE49-F238E27FC236}">
                <a16:creationId xmlns:a16="http://schemas.microsoft.com/office/drawing/2014/main" id="{8E42A3FB-28D4-CD4F-9F7F-1B61AAE9F7E4}"/>
              </a:ext>
            </a:extLst>
          </p:cNvPr>
          <p:cNvSpPr>
            <a:spLocks noChangeShapeType="1"/>
          </p:cNvSpPr>
          <p:nvPr/>
        </p:nvSpPr>
        <p:spPr bwMode="gray">
          <a:xfrm>
            <a:off x="0" y="3200400"/>
            <a:ext cx="12192000" cy="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8" name="Rectangle 30">
            <a:extLst>
              <a:ext uri="{FF2B5EF4-FFF2-40B4-BE49-F238E27FC236}">
                <a16:creationId xmlns:a16="http://schemas.microsoft.com/office/drawing/2014/main" id="{85464035-A9DB-1442-9AA6-D9D2A0F7845D}"/>
              </a:ext>
            </a:extLst>
          </p:cNvPr>
          <p:cNvSpPr>
            <a:spLocks noChangeArrowheads="1"/>
          </p:cNvSpPr>
          <p:nvPr/>
        </p:nvSpPr>
        <p:spPr bwMode="auto">
          <a:xfrm>
            <a:off x="0" y="6629400"/>
            <a:ext cx="12192000" cy="228600"/>
          </a:xfrm>
          <a:prstGeom prst="rect">
            <a:avLst/>
          </a:prstGeom>
          <a:solidFill>
            <a:schemeClr val="accent1"/>
          </a:solidFill>
          <a:ln>
            <a:noFill/>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pic>
        <p:nvPicPr>
          <p:cNvPr id="9" name="Picture 31" descr="CL_Logo_RGB_PNG">
            <a:extLst>
              <a:ext uri="{FF2B5EF4-FFF2-40B4-BE49-F238E27FC236}">
                <a16:creationId xmlns:a16="http://schemas.microsoft.com/office/drawing/2014/main" id="{14E7538E-1908-3642-BFA4-D702090A1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8017934" y="5002213"/>
            <a:ext cx="3596217"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4"/>
          <p:cNvSpPr>
            <a:spLocks noGrp="1" noChangeArrowheads="1"/>
          </p:cNvSpPr>
          <p:nvPr>
            <p:ph type="subTitle" idx="1"/>
          </p:nvPr>
        </p:nvSpPr>
        <p:spPr bwMode="gray">
          <a:xfrm>
            <a:off x="609600" y="3365500"/>
            <a:ext cx="10972800" cy="304800"/>
          </a:xfrm>
          <a:solidFill>
            <a:schemeClr val="accent1"/>
          </a:solidFill>
        </p:spPr>
        <p:txBody>
          <a:bodyPr/>
          <a:lstStyle>
            <a:lvl1pPr>
              <a:spcBef>
                <a:spcPct val="0"/>
              </a:spcBef>
              <a:defRPr>
                <a:solidFill>
                  <a:schemeClr val="bg1"/>
                </a:solidFill>
              </a:defRPr>
            </a:lvl1pPr>
          </a:lstStyle>
          <a:p>
            <a:r>
              <a:rPr lang="en-US"/>
              <a:t>Click to edit Master subtitle style</a:t>
            </a:r>
          </a:p>
        </p:txBody>
      </p:sp>
      <p:sp>
        <p:nvSpPr>
          <p:cNvPr id="4106" name="Rectangle 10"/>
          <p:cNvSpPr>
            <a:spLocks noGrp="1" noChangeArrowheads="1"/>
          </p:cNvSpPr>
          <p:nvPr>
            <p:ph type="ctrTitle"/>
          </p:nvPr>
        </p:nvSpPr>
        <p:spPr>
          <a:xfrm>
            <a:off x="609600" y="1143000"/>
            <a:ext cx="10972800" cy="1828800"/>
          </a:xfrm>
        </p:spPr>
        <p:txBody>
          <a:bodyPr anchor="b"/>
          <a:lstStyle>
            <a:lvl1pPr>
              <a:lnSpc>
                <a:spcPts val="4200"/>
              </a:lnSpc>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3509070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EE18E7C-A330-3443-9471-3BD3E5CCD372}"/>
              </a:ext>
            </a:extLst>
          </p:cNvPr>
          <p:cNvSpPr>
            <a:spLocks noGrp="1" noChangeArrowheads="1"/>
          </p:cNvSpPr>
          <p:nvPr>
            <p:ph type="dt" sz="half" idx="10"/>
          </p:nvPr>
        </p:nvSpPr>
        <p:spPr>
          <a:ln/>
        </p:spPr>
        <p:txBody>
          <a:bodyPr/>
          <a:lstStyle>
            <a:lvl1pPr>
              <a:defRPr/>
            </a:lvl1pPr>
          </a:lstStyle>
          <a:p>
            <a:pPr>
              <a:defRPr/>
            </a:pPr>
            <a:fld id="{54906E96-799F-4148-9737-C3799ECBA639}" type="datetimeFigureOut">
              <a:rPr lang="en-US" altLang="en-US"/>
              <a:pPr>
                <a:defRPr/>
              </a:pPr>
              <a:t>3/21/22</a:t>
            </a:fld>
            <a:endParaRPr lang="en-US" altLang="en-US"/>
          </a:p>
        </p:txBody>
      </p:sp>
      <p:sp>
        <p:nvSpPr>
          <p:cNvPr id="5" name="Rectangle 6">
            <a:extLst>
              <a:ext uri="{FF2B5EF4-FFF2-40B4-BE49-F238E27FC236}">
                <a16:creationId xmlns:a16="http://schemas.microsoft.com/office/drawing/2014/main" id="{46BC89B4-8C74-004A-8742-CCF9F0246AC9}"/>
              </a:ext>
            </a:extLst>
          </p:cNvPr>
          <p:cNvSpPr>
            <a:spLocks noGrp="1" noChangeArrowheads="1"/>
          </p:cNvSpPr>
          <p:nvPr>
            <p:ph type="sldNum" sz="quarter" idx="11"/>
          </p:nvPr>
        </p:nvSpPr>
        <p:spPr>
          <a:ln/>
        </p:spPr>
        <p:txBody>
          <a:bodyPr/>
          <a:lstStyle>
            <a:lvl1pPr>
              <a:defRPr/>
            </a:lvl1pPr>
          </a:lstStyle>
          <a:p>
            <a:pPr>
              <a:defRPr/>
            </a:pPr>
            <a:fld id="{312A377A-D116-C54D-84A6-8023980B289B}" type="slidenum">
              <a:rPr lang="en-US" altLang="en-US"/>
              <a:pPr>
                <a:defRPr/>
              </a:pPr>
              <a:t>‹#›</a:t>
            </a:fld>
            <a:endParaRPr lang="en-US" altLang="en-US"/>
          </a:p>
        </p:txBody>
      </p:sp>
    </p:spTree>
    <p:extLst>
      <p:ext uri="{BB962C8B-B14F-4D97-AF65-F5344CB8AC3E}">
        <p14:creationId xmlns:p14="http://schemas.microsoft.com/office/powerpoint/2010/main" val="192109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2814"/>
            <a:ext cx="2743200" cy="4878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12814"/>
            <a:ext cx="8026400" cy="48783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C12104B-DBF3-644C-B453-4D673D8CE563}"/>
              </a:ext>
            </a:extLst>
          </p:cNvPr>
          <p:cNvSpPr>
            <a:spLocks noGrp="1" noChangeArrowheads="1"/>
          </p:cNvSpPr>
          <p:nvPr>
            <p:ph type="dt" sz="half" idx="10"/>
          </p:nvPr>
        </p:nvSpPr>
        <p:spPr>
          <a:ln/>
        </p:spPr>
        <p:txBody>
          <a:bodyPr/>
          <a:lstStyle>
            <a:lvl1pPr>
              <a:defRPr/>
            </a:lvl1pPr>
          </a:lstStyle>
          <a:p>
            <a:pPr>
              <a:defRPr/>
            </a:pPr>
            <a:fld id="{BFCCDA1C-96FC-D649-B6AE-3C9C60FEC418}" type="datetimeFigureOut">
              <a:rPr lang="en-US" altLang="en-US"/>
              <a:pPr>
                <a:defRPr/>
              </a:pPr>
              <a:t>3/21/22</a:t>
            </a:fld>
            <a:endParaRPr lang="en-US" altLang="en-US"/>
          </a:p>
        </p:txBody>
      </p:sp>
      <p:sp>
        <p:nvSpPr>
          <p:cNvPr id="5" name="Rectangle 6">
            <a:extLst>
              <a:ext uri="{FF2B5EF4-FFF2-40B4-BE49-F238E27FC236}">
                <a16:creationId xmlns:a16="http://schemas.microsoft.com/office/drawing/2014/main" id="{7E8EA446-7820-7940-9BE2-8FC878269EF0}"/>
              </a:ext>
            </a:extLst>
          </p:cNvPr>
          <p:cNvSpPr>
            <a:spLocks noGrp="1" noChangeArrowheads="1"/>
          </p:cNvSpPr>
          <p:nvPr>
            <p:ph type="sldNum" sz="quarter" idx="11"/>
          </p:nvPr>
        </p:nvSpPr>
        <p:spPr>
          <a:ln/>
        </p:spPr>
        <p:txBody>
          <a:bodyPr/>
          <a:lstStyle>
            <a:lvl1pPr>
              <a:defRPr/>
            </a:lvl1pPr>
          </a:lstStyle>
          <a:p>
            <a:pPr>
              <a:defRPr/>
            </a:pPr>
            <a:fld id="{5E18C419-0835-6E48-A960-A924896162DA}" type="slidenum">
              <a:rPr lang="en-US" altLang="en-US"/>
              <a:pPr>
                <a:defRPr/>
              </a:pPr>
              <a:t>‹#›</a:t>
            </a:fld>
            <a:endParaRPr lang="en-US" altLang="en-US"/>
          </a:p>
        </p:txBody>
      </p:sp>
    </p:spTree>
    <p:extLst>
      <p:ext uri="{BB962C8B-B14F-4D97-AF65-F5344CB8AC3E}">
        <p14:creationId xmlns:p14="http://schemas.microsoft.com/office/powerpoint/2010/main" val="3319890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912813"/>
            <a:ext cx="10972800" cy="685800"/>
          </a:xfrm>
        </p:spPr>
        <p:txBody>
          <a:bodyPr/>
          <a:lstStyle/>
          <a:p>
            <a:r>
              <a:rPr lang="en-US"/>
              <a:t>Click to edit Master title style</a:t>
            </a:r>
          </a:p>
        </p:txBody>
      </p:sp>
      <p:sp>
        <p:nvSpPr>
          <p:cNvPr id="3" name="Table Placeholder 2"/>
          <p:cNvSpPr>
            <a:spLocks noGrp="1"/>
          </p:cNvSpPr>
          <p:nvPr>
            <p:ph type="tbl" idx="1"/>
          </p:nvPr>
        </p:nvSpPr>
        <p:spPr>
          <a:xfrm>
            <a:off x="609600" y="1676400"/>
            <a:ext cx="10972800" cy="4114800"/>
          </a:xfrm>
        </p:spPr>
        <p:txBody>
          <a:bodyPr/>
          <a:lstStyle/>
          <a:p>
            <a:pPr lvl="0"/>
            <a:r>
              <a:rPr lang="en-US" noProof="0"/>
              <a:t>Click icon to add table</a:t>
            </a:r>
          </a:p>
        </p:txBody>
      </p:sp>
      <p:sp>
        <p:nvSpPr>
          <p:cNvPr id="4" name="Rectangle 4">
            <a:extLst>
              <a:ext uri="{FF2B5EF4-FFF2-40B4-BE49-F238E27FC236}">
                <a16:creationId xmlns:a16="http://schemas.microsoft.com/office/drawing/2014/main" id="{3D66DA35-D0EA-C942-9489-AF37E3893637}"/>
              </a:ext>
            </a:extLst>
          </p:cNvPr>
          <p:cNvSpPr>
            <a:spLocks noGrp="1" noChangeArrowheads="1"/>
          </p:cNvSpPr>
          <p:nvPr>
            <p:ph type="dt" sz="half" idx="10"/>
          </p:nvPr>
        </p:nvSpPr>
        <p:spPr>
          <a:ln/>
        </p:spPr>
        <p:txBody>
          <a:bodyPr/>
          <a:lstStyle>
            <a:lvl1pPr>
              <a:defRPr/>
            </a:lvl1pPr>
          </a:lstStyle>
          <a:p>
            <a:pPr>
              <a:defRPr/>
            </a:pPr>
            <a:fld id="{418A851A-040F-1049-B2B3-9F568D4FD3CE}" type="datetimeFigureOut">
              <a:rPr lang="en-US" altLang="en-US"/>
              <a:pPr>
                <a:defRPr/>
              </a:pPr>
              <a:t>3/21/22</a:t>
            </a:fld>
            <a:endParaRPr lang="en-US" altLang="en-US"/>
          </a:p>
        </p:txBody>
      </p:sp>
      <p:sp>
        <p:nvSpPr>
          <p:cNvPr id="5" name="Rectangle 6">
            <a:extLst>
              <a:ext uri="{FF2B5EF4-FFF2-40B4-BE49-F238E27FC236}">
                <a16:creationId xmlns:a16="http://schemas.microsoft.com/office/drawing/2014/main" id="{DAE2E06C-7745-7B4B-B318-521DBAE700E5}"/>
              </a:ext>
            </a:extLst>
          </p:cNvPr>
          <p:cNvSpPr>
            <a:spLocks noGrp="1" noChangeArrowheads="1"/>
          </p:cNvSpPr>
          <p:nvPr>
            <p:ph type="sldNum" sz="quarter" idx="11"/>
          </p:nvPr>
        </p:nvSpPr>
        <p:spPr>
          <a:ln/>
        </p:spPr>
        <p:txBody>
          <a:bodyPr/>
          <a:lstStyle>
            <a:lvl1pPr>
              <a:defRPr/>
            </a:lvl1pPr>
          </a:lstStyle>
          <a:p>
            <a:pPr>
              <a:defRPr/>
            </a:pPr>
            <a:fld id="{8697C09B-50C9-0C45-9C28-BB25B7894225}" type="slidenum">
              <a:rPr lang="en-US" altLang="en-US"/>
              <a:pPr>
                <a:defRPr/>
              </a:pPr>
              <a:t>‹#›</a:t>
            </a:fld>
            <a:endParaRPr lang="en-US" altLang="en-US"/>
          </a:p>
        </p:txBody>
      </p:sp>
    </p:spTree>
    <p:extLst>
      <p:ext uri="{BB962C8B-B14F-4D97-AF65-F5344CB8AC3E}">
        <p14:creationId xmlns:p14="http://schemas.microsoft.com/office/powerpoint/2010/main" val="591149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0054967-F292-D648-9F32-1BCDB98D0826}"/>
              </a:ext>
            </a:extLst>
          </p:cNvPr>
          <p:cNvSpPr>
            <a:spLocks noGrp="1" noChangeArrowheads="1"/>
          </p:cNvSpPr>
          <p:nvPr>
            <p:ph type="dt" sz="half" idx="10"/>
          </p:nvPr>
        </p:nvSpPr>
        <p:spPr>
          <a:ln/>
        </p:spPr>
        <p:txBody>
          <a:bodyPr/>
          <a:lstStyle>
            <a:lvl1pPr>
              <a:defRPr/>
            </a:lvl1pPr>
          </a:lstStyle>
          <a:p>
            <a:pPr>
              <a:defRPr/>
            </a:pPr>
            <a:fld id="{0AAE3E25-06B8-3043-A13A-D9A24C0F997F}" type="datetimeFigureOut">
              <a:rPr lang="en-US" altLang="en-US"/>
              <a:pPr>
                <a:defRPr/>
              </a:pPr>
              <a:t>3/21/22</a:t>
            </a:fld>
            <a:endParaRPr lang="en-US" altLang="en-US"/>
          </a:p>
        </p:txBody>
      </p:sp>
      <p:sp>
        <p:nvSpPr>
          <p:cNvPr id="5" name="Rectangle 6">
            <a:extLst>
              <a:ext uri="{FF2B5EF4-FFF2-40B4-BE49-F238E27FC236}">
                <a16:creationId xmlns:a16="http://schemas.microsoft.com/office/drawing/2014/main" id="{D40F80CF-7599-9646-B9A3-F0437556A10D}"/>
              </a:ext>
            </a:extLst>
          </p:cNvPr>
          <p:cNvSpPr>
            <a:spLocks noGrp="1" noChangeArrowheads="1"/>
          </p:cNvSpPr>
          <p:nvPr>
            <p:ph type="sldNum" sz="quarter" idx="11"/>
          </p:nvPr>
        </p:nvSpPr>
        <p:spPr>
          <a:ln/>
        </p:spPr>
        <p:txBody>
          <a:bodyPr/>
          <a:lstStyle>
            <a:lvl1pPr>
              <a:defRPr/>
            </a:lvl1pPr>
          </a:lstStyle>
          <a:p>
            <a:pPr>
              <a:defRPr/>
            </a:pPr>
            <a:fld id="{E181A8F5-8086-B64A-8D9C-084BBF25A981}" type="slidenum">
              <a:rPr lang="en-US" altLang="en-US"/>
              <a:pPr>
                <a:defRPr/>
              </a:pPr>
              <a:t>‹#›</a:t>
            </a:fld>
            <a:endParaRPr lang="en-US" altLang="en-US"/>
          </a:p>
        </p:txBody>
      </p:sp>
    </p:spTree>
    <p:extLst>
      <p:ext uri="{BB962C8B-B14F-4D97-AF65-F5344CB8AC3E}">
        <p14:creationId xmlns:p14="http://schemas.microsoft.com/office/powerpoint/2010/main" val="1826236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A52E2E4-55C8-8C4B-88FC-9B738FE196B2}"/>
              </a:ext>
            </a:extLst>
          </p:cNvPr>
          <p:cNvSpPr>
            <a:spLocks noGrp="1" noChangeArrowheads="1"/>
          </p:cNvSpPr>
          <p:nvPr>
            <p:ph type="dt" sz="half" idx="10"/>
          </p:nvPr>
        </p:nvSpPr>
        <p:spPr>
          <a:ln/>
        </p:spPr>
        <p:txBody>
          <a:bodyPr/>
          <a:lstStyle>
            <a:lvl1pPr>
              <a:defRPr/>
            </a:lvl1pPr>
          </a:lstStyle>
          <a:p>
            <a:pPr>
              <a:defRPr/>
            </a:pPr>
            <a:fld id="{E747E369-A944-7747-852E-F92683830006}" type="datetimeFigureOut">
              <a:rPr lang="en-US" altLang="en-US"/>
              <a:pPr>
                <a:defRPr/>
              </a:pPr>
              <a:t>3/21/22</a:t>
            </a:fld>
            <a:endParaRPr lang="en-US" altLang="en-US"/>
          </a:p>
        </p:txBody>
      </p:sp>
      <p:sp>
        <p:nvSpPr>
          <p:cNvPr id="5" name="Rectangle 6">
            <a:extLst>
              <a:ext uri="{FF2B5EF4-FFF2-40B4-BE49-F238E27FC236}">
                <a16:creationId xmlns:a16="http://schemas.microsoft.com/office/drawing/2014/main" id="{88C5DE9D-6429-1A40-93FC-A533F7CD4FB6}"/>
              </a:ext>
            </a:extLst>
          </p:cNvPr>
          <p:cNvSpPr>
            <a:spLocks noGrp="1" noChangeArrowheads="1"/>
          </p:cNvSpPr>
          <p:nvPr>
            <p:ph type="sldNum" sz="quarter" idx="11"/>
          </p:nvPr>
        </p:nvSpPr>
        <p:spPr>
          <a:ln/>
        </p:spPr>
        <p:txBody>
          <a:bodyPr/>
          <a:lstStyle>
            <a:lvl1pPr>
              <a:defRPr/>
            </a:lvl1pPr>
          </a:lstStyle>
          <a:p>
            <a:pPr>
              <a:defRPr/>
            </a:pPr>
            <a:fld id="{ABB9725C-9D4C-AD45-8E33-7F4553CC8F44}" type="slidenum">
              <a:rPr lang="en-US" altLang="en-US"/>
              <a:pPr>
                <a:defRPr/>
              </a:pPr>
              <a:t>‹#›</a:t>
            </a:fld>
            <a:endParaRPr lang="en-US" altLang="en-US"/>
          </a:p>
        </p:txBody>
      </p:sp>
    </p:spTree>
    <p:extLst>
      <p:ext uri="{BB962C8B-B14F-4D97-AF65-F5344CB8AC3E}">
        <p14:creationId xmlns:p14="http://schemas.microsoft.com/office/powerpoint/2010/main" val="564965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64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64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27B9175-8BD3-AF42-B743-FF415FB1CD18}"/>
              </a:ext>
            </a:extLst>
          </p:cNvPr>
          <p:cNvSpPr>
            <a:spLocks noGrp="1" noChangeArrowheads="1"/>
          </p:cNvSpPr>
          <p:nvPr>
            <p:ph type="dt" sz="half" idx="10"/>
          </p:nvPr>
        </p:nvSpPr>
        <p:spPr>
          <a:ln/>
        </p:spPr>
        <p:txBody>
          <a:bodyPr/>
          <a:lstStyle>
            <a:lvl1pPr>
              <a:defRPr/>
            </a:lvl1pPr>
          </a:lstStyle>
          <a:p>
            <a:pPr>
              <a:defRPr/>
            </a:pPr>
            <a:fld id="{BBC82CBD-5461-D447-A8E7-72ABCE48E46B}" type="datetimeFigureOut">
              <a:rPr lang="en-US" altLang="en-US"/>
              <a:pPr>
                <a:defRPr/>
              </a:pPr>
              <a:t>3/21/22</a:t>
            </a:fld>
            <a:endParaRPr lang="en-US" altLang="en-US"/>
          </a:p>
        </p:txBody>
      </p:sp>
      <p:sp>
        <p:nvSpPr>
          <p:cNvPr id="6" name="Rectangle 6">
            <a:extLst>
              <a:ext uri="{FF2B5EF4-FFF2-40B4-BE49-F238E27FC236}">
                <a16:creationId xmlns:a16="http://schemas.microsoft.com/office/drawing/2014/main" id="{45C747FD-8A62-8046-89E9-02D4D59F91C0}"/>
              </a:ext>
            </a:extLst>
          </p:cNvPr>
          <p:cNvSpPr>
            <a:spLocks noGrp="1" noChangeArrowheads="1"/>
          </p:cNvSpPr>
          <p:nvPr>
            <p:ph type="sldNum" sz="quarter" idx="11"/>
          </p:nvPr>
        </p:nvSpPr>
        <p:spPr>
          <a:ln/>
        </p:spPr>
        <p:txBody>
          <a:bodyPr/>
          <a:lstStyle>
            <a:lvl1pPr>
              <a:defRPr/>
            </a:lvl1pPr>
          </a:lstStyle>
          <a:p>
            <a:pPr>
              <a:defRPr/>
            </a:pPr>
            <a:fld id="{FCEF751A-D50C-B347-9583-777675F4F3D1}" type="slidenum">
              <a:rPr lang="en-US" altLang="en-US"/>
              <a:pPr>
                <a:defRPr/>
              </a:pPr>
              <a:t>‹#›</a:t>
            </a:fld>
            <a:endParaRPr lang="en-US" altLang="en-US"/>
          </a:p>
        </p:txBody>
      </p:sp>
    </p:spTree>
    <p:extLst>
      <p:ext uri="{BB962C8B-B14F-4D97-AF65-F5344CB8AC3E}">
        <p14:creationId xmlns:p14="http://schemas.microsoft.com/office/powerpoint/2010/main" val="1075004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E8D5DBE-17EE-4349-ADDA-030A57CB3280}"/>
              </a:ext>
            </a:extLst>
          </p:cNvPr>
          <p:cNvSpPr>
            <a:spLocks noGrp="1" noChangeArrowheads="1"/>
          </p:cNvSpPr>
          <p:nvPr>
            <p:ph type="dt" sz="half" idx="10"/>
          </p:nvPr>
        </p:nvSpPr>
        <p:spPr>
          <a:ln/>
        </p:spPr>
        <p:txBody>
          <a:bodyPr/>
          <a:lstStyle>
            <a:lvl1pPr>
              <a:defRPr/>
            </a:lvl1pPr>
          </a:lstStyle>
          <a:p>
            <a:pPr>
              <a:defRPr/>
            </a:pPr>
            <a:fld id="{BD7726EF-6197-F74B-A9ED-7600454BB8A2}" type="datetimeFigureOut">
              <a:rPr lang="en-US" altLang="en-US"/>
              <a:pPr>
                <a:defRPr/>
              </a:pPr>
              <a:t>3/21/22</a:t>
            </a:fld>
            <a:endParaRPr lang="en-US" altLang="en-US"/>
          </a:p>
        </p:txBody>
      </p:sp>
      <p:sp>
        <p:nvSpPr>
          <p:cNvPr id="8" name="Rectangle 6">
            <a:extLst>
              <a:ext uri="{FF2B5EF4-FFF2-40B4-BE49-F238E27FC236}">
                <a16:creationId xmlns:a16="http://schemas.microsoft.com/office/drawing/2014/main" id="{4FD2EFF6-0905-9D46-B7A3-25784985B426}"/>
              </a:ext>
            </a:extLst>
          </p:cNvPr>
          <p:cNvSpPr>
            <a:spLocks noGrp="1" noChangeArrowheads="1"/>
          </p:cNvSpPr>
          <p:nvPr>
            <p:ph type="sldNum" sz="quarter" idx="11"/>
          </p:nvPr>
        </p:nvSpPr>
        <p:spPr>
          <a:ln/>
        </p:spPr>
        <p:txBody>
          <a:bodyPr/>
          <a:lstStyle>
            <a:lvl1pPr>
              <a:defRPr/>
            </a:lvl1pPr>
          </a:lstStyle>
          <a:p>
            <a:pPr>
              <a:defRPr/>
            </a:pPr>
            <a:fld id="{27B239E6-EE85-0D40-A479-602E3B8DB5AC}" type="slidenum">
              <a:rPr lang="en-US" altLang="en-US"/>
              <a:pPr>
                <a:defRPr/>
              </a:pPr>
              <a:t>‹#›</a:t>
            </a:fld>
            <a:endParaRPr lang="en-US" altLang="en-US"/>
          </a:p>
        </p:txBody>
      </p:sp>
    </p:spTree>
    <p:extLst>
      <p:ext uri="{BB962C8B-B14F-4D97-AF65-F5344CB8AC3E}">
        <p14:creationId xmlns:p14="http://schemas.microsoft.com/office/powerpoint/2010/main" val="2556688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727210A-DB58-DD4B-912B-1FE09908EFCB}"/>
              </a:ext>
            </a:extLst>
          </p:cNvPr>
          <p:cNvSpPr>
            <a:spLocks noGrp="1" noChangeArrowheads="1"/>
          </p:cNvSpPr>
          <p:nvPr>
            <p:ph type="dt" sz="half" idx="10"/>
          </p:nvPr>
        </p:nvSpPr>
        <p:spPr>
          <a:ln/>
        </p:spPr>
        <p:txBody>
          <a:bodyPr/>
          <a:lstStyle>
            <a:lvl1pPr>
              <a:defRPr/>
            </a:lvl1pPr>
          </a:lstStyle>
          <a:p>
            <a:pPr>
              <a:defRPr/>
            </a:pPr>
            <a:fld id="{39AE916C-1B5C-764D-947E-078FFEFCD8BE}" type="datetimeFigureOut">
              <a:rPr lang="en-US" altLang="en-US"/>
              <a:pPr>
                <a:defRPr/>
              </a:pPr>
              <a:t>3/21/22</a:t>
            </a:fld>
            <a:endParaRPr lang="en-US" altLang="en-US"/>
          </a:p>
        </p:txBody>
      </p:sp>
      <p:sp>
        <p:nvSpPr>
          <p:cNvPr id="4" name="Rectangle 6">
            <a:extLst>
              <a:ext uri="{FF2B5EF4-FFF2-40B4-BE49-F238E27FC236}">
                <a16:creationId xmlns:a16="http://schemas.microsoft.com/office/drawing/2014/main" id="{3F7A89D3-CF65-DF47-A7EA-CC2EFAEC2C29}"/>
              </a:ext>
            </a:extLst>
          </p:cNvPr>
          <p:cNvSpPr>
            <a:spLocks noGrp="1" noChangeArrowheads="1"/>
          </p:cNvSpPr>
          <p:nvPr>
            <p:ph type="sldNum" sz="quarter" idx="11"/>
          </p:nvPr>
        </p:nvSpPr>
        <p:spPr>
          <a:ln/>
        </p:spPr>
        <p:txBody>
          <a:bodyPr/>
          <a:lstStyle>
            <a:lvl1pPr>
              <a:defRPr/>
            </a:lvl1pPr>
          </a:lstStyle>
          <a:p>
            <a:pPr>
              <a:defRPr/>
            </a:pPr>
            <a:fld id="{DC58135B-94EA-3144-A638-99B87A08AFFF}" type="slidenum">
              <a:rPr lang="en-US" altLang="en-US"/>
              <a:pPr>
                <a:defRPr/>
              </a:pPr>
              <a:t>‹#›</a:t>
            </a:fld>
            <a:endParaRPr lang="en-US" altLang="en-US"/>
          </a:p>
        </p:txBody>
      </p:sp>
    </p:spTree>
    <p:extLst>
      <p:ext uri="{BB962C8B-B14F-4D97-AF65-F5344CB8AC3E}">
        <p14:creationId xmlns:p14="http://schemas.microsoft.com/office/powerpoint/2010/main" val="3434292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9332BE7-B068-0648-A692-EE4E6BE327C1}"/>
              </a:ext>
            </a:extLst>
          </p:cNvPr>
          <p:cNvSpPr>
            <a:spLocks noGrp="1" noChangeArrowheads="1"/>
          </p:cNvSpPr>
          <p:nvPr>
            <p:ph type="dt" sz="half" idx="10"/>
          </p:nvPr>
        </p:nvSpPr>
        <p:spPr>
          <a:ln/>
        </p:spPr>
        <p:txBody>
          <a:bodyPr/>
          <a:lstStyle>
            <a:lvl1pPr>
              <a:defRPr/>
            </a:lvl1pPr>
          </a:lstStyle>
          <a:p>
            <a:pPr>
              <a:defRPr/>
            </a:pPr>
            <a:fld id="{A7D4F2BC-0D43-0D4E-AE65-95BC182D8914}" type="datetimeFigureOut">
              <a:rPr lang="en-US" altLang="en-US"/>
              <a:pPr>
                <a:defRPr/>
              </a:pPr>
              <a:t>3/21/22</a:t>
            </a:fld>
            <a:endParaRPr lang="en-US" altLang="en-US"/>
          </a:p>
        </p:txBody>
      </p:sp>
      <p:sp>
        <p:nvSpPr>
          <p:cNvPr id="3" name="Rectangle 6">
            <a:extLst>
              <a:ext uri="{FF2B5EF4-FFF2-40B4-BE49-F238E27FC236}">
                <a16:creationId xmlns:a16="http://schemas.microsoft.com/office/drawing/2014/main" id="{C80647E5-38D2-FF4C-A24B-22933F72361E}"/>
              </a:ext>
            </a:extLst>
          </p:cNvPr>
          <p:cNvSpPr>
            <a:spLocks noGrp="1" noChangeArrowheads="1"/>
          </p:cNvSpPr>
          <p:nvPr>
            <p:ph type="sldNum" sz="quarter" idx="11"/>
          </p:nvPr>
        </p:nvSpPr>
        <p:spPr>
          <a:ln/>
        </p:spPr>
        <p:txBody>
          <a:bodyPr/>
          <a:lstStyle>
            <a:lvl1pPr>
              <a:defRPr/>
            </a:lvl1pPr>
          </a:lstStyle>
          <a:p>
            <a:pPr>
              <a:defRPr/>
            </a:pPr>
            <a:fld id="{1C61F83F-52DB-C348-992D-252C0BFE8416}" type="slidenum">
              <a:rPr lang="en-US" altLang="en-US"/>
              <a:pPr>
                <a:defRPr/>
              </a:pPr>
              <a:t>‹#›</a:t>
            </a:fld>
            <a:endParaRPr lang="en-US" altLang="en-US"/>
          </a:p>
        </p:txBody>
      </p:sp>
    </p:spTree>
    <p:extLst>
      <p:ext uri="{BB962C8B-B14F-4D97-AF65-F5344CB8AC3E}">
        <p14:creationId xmlns:p14="http://schemas.microsoft.com/office/powerpoint/2010/main" val="24691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6780634-974D-2940-820D-FABDD274B60C}"/>
              </a:ext>
            </a:extLst>
          </p:cNvPr>
          <p:cNvSpPr>
            <a:spLocks noGrp="1" noChangeArrowheads="1"/>
          </p:cNvSpPr>
          <p:nvPr>
            <p:ph type="dt" sz="half" idx="10"/>
          </p:nvPr>
        </p:nvSpPr>
        <p:spPr>
          <a:ln/>
        </p:spPr>
        <p:txBody>
          <a:bodyPr/>
          <a:lstStyle>
            <a:lvl1pPr>
              <a:defRPr/>
            </a:lvl1pPr>
          </a:lstStyle>
          <a:p>
            <a:pPr>
              <a:defRPr/>
            </a:pPr>
            <a:fld id="{20CB0FA2-C8AF-B147-9B3A-F8853F6466CB}" type="datetimeFigureOut">
              <a:rPr lang="en-US" altLang="en-US"/>
              <a:pPr>
                <a:defRPr/>
              </a:pPr>
              <a:t>3/21/22</a:t>
            </a:fld>
            <a:endParaRPr lang="en-US" altLang="en-US"/>
          </a:p>
        </p:txBody>
      </p:sp>
      <p:sp>
        <p:nvSpPr>
          <p:cNvPr id="6" name="Rectangle 6">
            <a:extLst>
              <a:ext uri="{FF2B5EF4-FFF2-40B4-BE49-F238E27FC236}">
                <a16:creationId xmlns:a16="http://schemas.microsoft.com/office/drawing/2014/main" id="{B3BD5ACA-D0E4-3D4D-AF59-EEFBC5722ABC}"/>
              </a:ext>
            </a:extLst>
          </p:cNvPr>
          <p:cNvSpPr>
            <a:spLocks noGrp="1" noChangeArrowheads="1"/>
          </p:cNvSpPr>
          <p:nvPr>
            <p:ph type="sldNum" sz="quarter" idx="11"/>
          </p:nvPr>
        </p:nvSpPr>
        <p:spPr>
          <a:ln/>
        </p:spPr>
        <p:txBody>
          <a:bodyPr/>
          <a:lstStyle>
            <a:lvl1pPr>
              <a:defRPr/>
            </a:lvl1pPr>
          </a:lstStyle>
          <a:p>
            <a:pPr>
              <a:defRPr/>
            </a:pPr>
            <a:fld id="{E373090D-AFA6-3D4C-B7BA-D618AEAE32D5}" type="slidenum">
              <a:rPr lang="en-US" altLang="en-US"/>
              <a:pPr>
                <a:defRPr/>
              </a:pPr>
              <a:t>‹#›</a:t>
            </a:fld>
            <a:endParaRPr lang="en-US" altLang="en-US"/>
          </a:p>
        </p:txBody>
      </p:sp>
    </p:spTree>
    <p:extLst>
      <p:ext uri="{BB962C8B-B14F-4D97-AF65-F5344CB8AC3E}">
        <p14:creationId xmlns:p14="http://schemas.microsoft.com/office/powerpoint/2010/main" val="1813304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595CF76-B08F-F84B-B78A-8A717811469A}"/>
              </a:ext>
            </a:extLst>
          </p:cNvPr>
          <p:cNvSpPr>
            <a:spLocks noGrp="1" noChangeArrowheads="1"/>
          </p:cNvSpPr>
          <p:nvPr>
            <p:ph type="dt" sz="half" idx="10"/>
          </p:nvPr>
        </p:nvSpPr>
        <p:spPr>
          <a:ln/>
        </p:spPr>
        <p:txBody>
          <a:bodyPr/>
          <a:lstStyle>
            <a:lvl1pPr>
              <a:defRPr/>
            </a:lvl1pPr>
          </a:lstStyle>
          <a:p>
            <a:pPr>
              <a:defRPr/>
            </a:pPr>
            <a:fld id="{E47EB366-0862-5B47-B083-B8E621E965A6}" type="datetimeFigureOut">
              <a:rPr lang="en-US" altLang="en-US"/>
              <a:pPr>
                <a:defRPr/>
              </a:pPr>
              <a:t>3/21/22</a:t>
            </a:fld>
            <a:endParaRPr lang="en-US" altLang="en-US"/>
          </a:p>
        </p:txBody>
      </p:sp>
      <p:sp>
        <p:nvSpPr>
          <p:cNvPr id="6" name="Rectangle 6">
            <a:extLst>
              <a:ext uri="{FF2B5EF4-FFF2-40B4-BE49-F238E27FC236}">
                <a16:creationId xmlns:a16="http://schemas.microsoft.com/office/drawing/2014/main" id="{A0D07CDC-67E0-0D4D-8AFB-2004D75538DE}"/>
              </a:ext>
            </a:extLst>
          </p:cNvPr>
          <p:cNvSpPr>
            <a:spLocks noGrp="1" noChangeArrowheads="1"/>
          </p:cNvSpPr>
          <p:nvPr>
            <p:ph type="sldNum" sz="quarter" idx="11"/>
          </p:nvPr>
        </p:nvSpPr>
        <p:spPr>
          <a:ln/>
        </p:spPr>
        <p:txBody>
          <a:bodyPr/>
          <a:lstStyle>
            <a:lvl1pPr>
              <a:defRPr/>
            </a:lvl1pPr>
          </a:lstStyle>
          <a:p>
            <a:pPr>
              <a:defRPr/>
            </a:pPr>
            <a:fld id="{88CE2C6B-3734-C64B-99A1-8DE75C767DF7}" type="slidenum">
              <a:rPr lang="en-US" altLang="en-US"/>
              <a:pPr>
                <a:defRPr/>
              </a:pPr>
              <a:t>‹#›</a:t>
            </a:fld>
            <a:endParaRPr lang="en-US" altLang="en-US"/>
          </a:p>
        </p:txBody>
      </p:sp>
    </p:spTree>
    <p:extLst>
      <p:ext uri="{BB962C8B-B14F-4D97-AF65-F5344CB8AC3E}">
        <p14:creationId xmlns:p14="http://schemas.microsoft.com/office/powerpoint/2010/main" val="2303856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5">
            <a:extLst>
              <a:ext uri="{FF2B5EF4-FFF2-40B4-BE49-F238E27FC236}">
                <a16:creationId xmlns:a16="http://schemas.microsoft.com/office/drawing/2014/main" id="{621ED2C8-45D0-6448-A325-74F7BB587FC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t="26190" b="52380"/>
          <a:stretch>
            <a:fillRect/>
          </a:stretch>
        </p:blipFill>
        <p:spPr bwMode="gray">
          <a:xfrm>
            <a:off x="0" y="0"/>
            <a:ext cx="1219411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1">
            <a:extLst>
              <a:ext uri="{FF2B5EF4-FFF2-40B4-BE49-F238E27FC236}">
                <a16:creationId xmlns:a16="http://schemas.microsoft.com/office/drawing/2014/main" id="{F14FF7C8-DD20-EF4A-8BB9-1864FDFF69C8}"/>
              </a:ext>
            </a:extLst>
          </p:cNvPr>
          <p:cNvSpPr>
            <a:spLocks noChangeArrowheads="1"/>
          </p:cNvSpPr>
          <p:nvPr/>
        </p:nvSpPr>
        <p:spPr bwMode="gray">
          <a:xfrm>
            <a:off x="0" y="684214"/>
            <a:ext cx="12192000" cy="109537"/>
          </a:xfrm>
          <a:prstGeom prst="rect">
            <a:avLst/>
          </a:prstGeom>
          <a:solidFill>
            <a:schemeClr val="accent1"/>
          </a:solidFill>
          <a:ln>
            <a:noFill/>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sp>
        <p:nvSpPr>
          <p:cNvPr id="1028" name="Rectangle 3">
            <a:extLst>
              <a:ext uri="{FF2B5EF4-FFF2-40B4-BE49-F238E27FC236}">
                <a16:creationId xmlns:a16="http://schemas.microsoft.com/office/drawing/2014/main" id="{F64C6423-EABC-7B4E-932C-D6BCEFAEA55F}"/>
              </a:ext>
            </a:extLst>
          </p:cNvPr>
          <p:cNvSpPr>
            <a:spLocks noGrp="1" noChangeArrowheads="1"/>
          </p:cNvSpPr>
          <p:nvPr>
            <p:ph type="body" idx="1"/>
          </p:nvPr>
        </p:nvSpPr>
        <p:spPr bwMode="auto">
          <a:xfrm>
            <a:off x="609600" y="1676400"/>
            <a:ext cx="10972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B1838341-AAF6-8A4C-8E41-C2160FF3DDAF}"/>
              </a:ext>
            </a:extLst>
          </p:cNvPr>
          <p:cNvSpPr>
            <a:spLocks noGrp="1" noChangeArrowheads="1"/>
          </p:cNvSpPr>
          <p:nvPr>
            <p:ph type="dt" sz="half" idx="2"/>
          </p:nvPr>
        </p:nvSpPr>
        <p:spPr bwMode="auto">
          <a:xfrm>
            <a:off x="7010400" y="6426200"/>
            <a:ext cx="18288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800">
                <a:latin typeface="Arial" panose="020B0604020202020204" pitchFamily="34" charset="0"/>
                <a:cs typeface="Arial" panose="020B0604020202020204" pitchFamily="34" charset="0"/>
              </a:defRPr>
            </a:lvl1pPr>
          </a:lstStyle>
          <a:p>
            <a:pPr>
              <a:defRPr/>
            </a:pPr>
            <a:fld id="{20627351-6204-4149-BF95-04C456A3F832}" type="datetimeFigureOut">
              <a:rPr lang="en-US" altLang="en-US"/>
              <a:pPr>
                <a:defRPr/>
              </a:pPr>
              <a:t>3/21/22</a:t>
            </a:fld>
            <a:endParaRPr lang="en-US" altLang="en-US"/>
          </a:p>
        </p:txBody>
      </p:sp>
      <p:sp>
        <p:nvSpPr>
          <p:cNvPr id="1030" name="Rectangle 6">
            <a:extLst>
              <a:ext uri="{FF2B5EF4-FFF2-40B4-BE49-F238E27FC236}">
                <a16:creationId xmlns:a16="http://schemas.microsoft.com/office/drawing/2014/main" id="{FF5280C1-598D-FA40-8E0B-816DBC67A029}"/>
              </a:ext>
            </a:extLst>
          </p:cNvPr>
          <p:cNvSpPr>
            <a:spLocks noGrp="1" noChangeArrowheads="1"/>
          </p:cNvSpPr>
          <p:nvPr>
            <p:ph type="sldNum" sz="quarter" idx="4"/>
          </p:nvPr>
        </p:nvSpPr>
        <p:spPr bwMode="auto">
          <a:xfrm>
            <a:off x="609600" y="6426200"/>
            <a:ext cx="3048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800" smtClean="0">
                <a:cs typeface="Arial" panose="020B0604020202020204" pitchFamily="34" charset="0"/>
              </a:defRPr>
            </a:lvl1pPr>
          </a:lstStyle>
          <a:p>
            <a:pPr>
              <a:defRPr/>
            </a:pPr>
            <a:fld id="{32AEB90F-89AD-3545-864F-0FF7251B7594}" type="slidenum">
              <a:rPr lang="en-US" altLang="en-US"/>
              <a:pPr>
                <a:defRPr/>
              </a:pPr>
              <a:t>‹#›</a:t>
            </a:fld>
            <a:endParaRPr lang="en-US" altLang="en-US"/>
          </a:p>
        </p:txBody>
      </p:sp>
      <p:sp>
        <p:nvSpPr>
          <p:cNvPr id="1031" name="Rectangle 2">
            <a:extLst>
              <a:ext uri="{FF2B5EF4-FFF2-40B4-BE49-F238E27FC236}">
                <a16:creationId xmlns:a16="http://schemas.microsoft.com/office/drawing/2014/main" id="{2A677A5D-4780-E746-B611-5C21FD5A69E5}"/>
              </a:ext>
            </a:extLst>
          </p:cNvPr>
          <p:cNvSpPr>
            <a:spLocks noGrp="1" noChangeArrowheads="1"/>
          </p:cNvSpPr>
          <p:nvPr>
            <p:ph type="title"/>
          </p:nvPr>
        </p:nvSpPr>
        <p:spPr bwMode="gray">
          <a:xfrm>
            <a:off x="609600" y="912813"/>
            <a:ext cx="1097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32" name="Rectangle 18">
            <a:extLst>
              <a:ext uri="{FF2B5EF4-FFF2-40B4-BE49-F238E27FC236}">
                <a16:creationId xmlns:a16="http://schemas.microsoft.com/office/drawing/2014/main" id="{4086D7F0-8458-924D-B87D-5D42D11354DE}"/>
              </a:ext>
            </a:extLst>
          </p:cNvPr>
          <p:cNvSpPr>
            <a:spLocks noChangeArrowheads="1"/>
          </p:cNvSpPr>
          <p:nvPr/>
        </p:nvSpPr>
        <p:spPr bwMode="gray">
          <a:xfrm>
            <a:off x="0" y="6721476"/>
            <a:ext cx="12192000" cy="136525"/>
          </a:xfrm>
          <a:prstGeom prst="rect">
            <a:avLst/>
          </a:prstGeom>
          <a:solidFill>
            <a:schemeClr val="accent1"/>
          </a:solidFill>
          <a:ln>
            <a:noFill/>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pic>
        <p:nvPicPr>
          <p:cNvPr id="1033" name="Picture 29" descr="CL_Logo_RGB_PNG">
            <a:extLst>
              <a:ext uri="{FF2B5EF4-FFF2-40B4-BE49-F238E27FC236}">
                <a16:creationId xmlns:a16="http://schemas.microsoft.com/office/drawing/2014/main" id="{F5F2D70E-A9CB-B14C-A77E-0A267ED7AB19}"/>
              </a:ext>
            </a:extLst>
          </p:cNvPr>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719734" y="6035676"/>
            <a:ext cx="205951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6017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p:titleStyle>
    <p:bodyStyle>
      <a:lvl1pPr marL="342900" indent="-342900" algn="l" rtl="0" eaLnBrk="0" fontAlgn="base" hangingPunct="0">
        <a:lnSpc>
          <a:spcPts val="2200"/>
        </a:lnSpc>
        <a:spcBef>
          <a:spcPct val="50000"/>
        </a:spcBef>
        <a:spcAft>
          <a:spcPct val="0"/>
        </a:spcAft>
        <a:defRPr>
          <a:solidFill>
            <a:schemeClr val="tx1"/>
          </a:solidFill>
          <a:latin typeface="+mn-lt"/>
          <a:ea typeface="MS PGothic" panose="020B0600070205080204" pitchFamily="34" charset="-128"/>
          <a:cs typeface="ＭＳ Ｐゴシック" charset="0"/>
        </a:defRPr>
      </a:lvl1pPr>
      <a:lvl2pPr marL="228600" indent="-227013" algn="l" rtl="0" eaLnBrk="0" fontAlgn="base" hangingPunct="0">
        <a:lnSpc>
          <a:spcPts val="2200"/>
        </a:lnSpc>
        <a:spcBef>
          <a:spcPct val="50000"/>
        </a:spcBef>
        <a:spcAft>
          <a:spcPct val="0"/>
        </a:spcAft>
        <a:buClr>
          <a:schemeClr val="hlink"/>
        </a:buClr>
        <a:buFont typeface="Wingdings" pitchFamily="2" charset="2"/>
        <a:buChar char="§"/>
        <a:defRPr>
          <a:solidFill>
            <a:schemeClr val="tx1"/>
          </a:solidFill>
          <a:latin typeface="+mn-lt"/>
          <a:ea typeface="MS PGothic" panose="020B0600070205080204" pitchFamily="34" charset="-128"/>
        </a:defRPr>
      </a:lvl2pPr>
      <a:lvl3pPr marL="449263" indent="-219075" algn="l" rtl="0" eaLnBrk="0" fontAlgn="base" hangingPunct="0">
        <a:lnSpc>
          <a:spcPts val="1800"/>
        </a:lnSpc>
        <a:spcBef>
          <a:spcPct val="50000"/>
        </a:spcBef>
        <a:spcAft>
          <a:spcPct val="0"/>
        </a:spcAft>
        <a:buClr>
          <a:schemeClr val="hlink"/>
        </a:buClr>
        <a:buChar char="–"/>
        <a:defRPr sz="1600">
          <a:solidFill>
            <a:schemeClr val="tx1"/>
          </a:solidFill>
          <a:latin typeface="+mn-lt"/>
          <a:ea typeface="MS PGothic" panose="020B0600070205080204" pitchFamily="34" charset="-128"/>
        </a:defRPr>
      </a:lvl3pPr>
      <a:lvl4pPr marL="682625" indent="-231775" algn="l" rtl="0" eaLnBrk="0" fontAlgn="base" hangingPunct="0">
        <a:lnSpc>
          <a:spcPts val="1800"/>
        </a:lnSpc>
        <a:spcBef>
          <a:spcPct val="50000"/>
        </a:spcBef>
        <a:spcAft>
          <a:spcPct val="0"/>
        </a:spcAft>
        <a:buClr>
          <a:schemeClr val="hlink"/>
        </a:buClr>
        <a:buChar char="–"/>
        <a:defRPr sz="1600">
          <a:solidFill>
            <a:schemeClr val="tx1"/>
          </a:solidFill>
          <a:latin typeface="+mn-lt"/>
          <a:ea typeface="MS PGothic" panose="020B0600070205080204" pitchFamily="34" charset="-128"/>
        </a:defRPr>
      </a:lvl4pPr>
      <a:lvl5pPr marL="915988" indent="-231775" algn="l" rtl="0" eaLnBrk="0" fontAlgn="base" hangingPunct="0">
        <a:lnSpc>
          <a:spcPts val="1600"/>
        </a:lnSpc>
        <a:spcBef>
          <a:spcPct val="50000"/>
        </a:spcBef>
        <a:spcAft>
          <a:spcPct val="0"/>
        </a:spcAft>
        <a:buClr>
          <a:schemeClr val="hlink"/>
        </a:buClr>
        <a:buChar char="–"/>
        <a:defRPr sz="1400">
          <a:solidFill>
            <a:schemeClr val="tx1"/>
          </a:solidFill>
          <a:latin typeface="+mn-lt"/>
          <a:ea typeface="MS PGothic" panose="020B0600070205080204" pitchFamily="34" charset="-128"/>
        </a:defRPr>
      </a:lvl5pPr>
      <a:lvl6pPr marL="13731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6pPr>
      <a:lvl7pPr marL="18303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7pPr>
      <a:lvl8pPr marL="22875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8pPr>
      <a:lvl9pPr marL="27447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FvHRio1yyhQ"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genome.gov/genetics-glossary/Prob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genome.gov/about-genomics/fact-sheets/DNA-Microarray-Technolog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youtube.com/watch?v=NgRfc6atXQ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youtube.com/watch?v=NgRfc6atXQ8"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7C0AECA0-7B75-4249-AA88-B6FE1B338D62}"/>
              </a:ext>
            </a:extLst>
          </p:cNvPr>
          <p:cNvSpPr>
            <a:spLocks noGrp="1" noChangeArrowheads="1"/>
          </p:cNvSpPr>
          <p:nvPr>
            <p:ph type="ctrTitle"/>
          </p:nvPr>
        </p:nvSpPr>
        <p:spPr>
          <a:xfrm>
            <a:off x="1676400" y="1981201"/>
            <a:ext cx="7772400" cy="860425"/>
          </a:xfrm>
        </p:spPr>
        <p:txBody>
          <a:bodyPr/>
          <a:lstStyle/>
          <a:p>
            <a:pPr eaLnBrk="1" hangingPunct="1"/>
            <a:r>
              <a:rPr lang="en-US" altLang="en-US" dirty="0">
                <a:cs typeface="Arial" panose="020B0604020202020204" pitchFamily="34" charset="0"/>
              </a:rPr>
              <a:t>Heredity</a:t>
            </a:r>
            <a:br>
              <a:rPr lang="en-US" altLang="en-US" dirty="0">
                <a:cs typeface="Arial" panose="020B0604020202020204" pitchFamily="34" charset="0"/>
              </a:rPr>
            </a:br>
            <a:r>
              <a:rPr lang="en-US" altLang="en-US" dirty="0">
                <a:cs typeface="Arial" panose="020B0604020202020204" pitchFamily="34" charset="0"/>
              </a:rPr>
              <a:t>Biotechnology and genetic techniques</a:t>
            </a:r>
          </a:p>
        </p:txBody>
      </p:sp>
      <p:sp>
        <p:nvSpPr>
          <p:cNvPr id="3" name="Title 1">
            <a:extLst>
              <a:ext uri="{FF2B5EF4-FFF2-40B4-BE49-F238E27FC236}">
                <a16:creationId xmlns:a16="http://schemas.microsoft.com/office/drawing/2014/main" id="{7C0AECA0-7B75-4249-AA88-B6FE1B338D62}"/>
              </a:ext>
            </a:extLst>
          </p:cNvPr>
          <p:cNvSpPr txBox="1">
            <a:spLocks noChangeArrowheads="1"/>
          </p:cNvSpPr>
          <p:nvPr/>
        </p:nvSpPr>
        <p:spPr bwMode="gray">
          <a:xfrm>
            <a:off x="1828800" y="3124201"/>
            <a:ext cx="77724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lnSpc>
                <a:spcPts val="4200"/>
              </a:lnSpc>
              <a:spcBef>
                <a:spcPct val="0"/>
              </a:spcBef>
              <a:spcAft>
                <a:spcPct val="0"/>
              </a:spcAft>
              <a:defRPr sz="3600">
                <a:solidFill>
                  <a:schemeClr val="bg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r>
              <a:rPr lang="en-US" altLang="en-US" sz="2000" kern="0" dirty="0">
                <a:solidFill>
                  <a:srgbClr val="FFFFFF"/>
                </a:solidFill>
                <a:latin typeface="Arial"/>
                <a:cs typeface="Arial" panose="020B0604020202020204" pitchFamily="34" charset="0"/>
              </a:rPr>
              <a:t>Edited by </a:t>
            </a:r>
            <a:r>
              <a:rPr lang="en-US" altLang="en-US" sz="2000" kern="0" dirty="0" err="1">
                <a:solidFill>
                  <a:srgbClr val="FFFFFF"/>
                </a:solidFill>
                <a:latin typeface="Arial"/>
                <a:cs typeface="Arial" panose="020B0604020202020204" pitchFamily="34" charset="0"/>
              </a:rPr>
              <a:t>Ms</a:t>
            </a:r>
            <a:r>
              <a:rPr lang="en-US" altLang="en-US" sz="2000" kern="0" dirty="0">
                <a:solidFill>
                  <a:srgbClr val="FFFFFF"/>
                </a:solidFill>
                <a:latin typeface="Arial"/>
                <a:cs typeface="Arial" panose="020B0604020202020204" pitchFamily="34" charset="0"/>
              </a:rPr>
              <a:t> Rayner 2022</a:t>
            </a:r>
          </a:p>
        </p:txBody>
      </p:sp>
    </p:spTree>
    <p:extLst>
      <p:ext uri="{BB962C8B-B14F-4D97-AF65-F5344CB8AC3E}">
        <p14:creationId xmlns:p14="http://schemas.microsoft.com/office/powerpoint/2010/main" val="243824640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ACBE1B-12D4-7E48-BDFE-FC5AFF7F0328}"/>
              </a:ext>
            </a:extLst>
          </p:cNvPr>
          <p:cNvSpPr>
            <a:spLocks noGrp="1"/>
          </p:cNvSpPr>
          <p:nvPr>
            <p:ph idx="1"/>
          </p:nvPr>
        </p:nvSpPr>
        <p:spPr>
          <a:xfrm>
            <a:off x="1828800" y="1688881"/>
            <a:ext cx="8229600" cy="4114800"/>
          </a:xfrm>
        </p:spPr>
        <p:txBody>
          <a:bodyPr/>
          <a:lstStyle/>
          <a:p>
            <a:pPr marL="285750" indent="-285750">
              <a:buFont typeface="Arial" panose="020B0604020202020204" pitchFamily="34" charset="0"/>
              <a:buChar char="•"/>
              <a:defRPr/>
            </a:pPr>
            <a:r>
              <a:rPr lang="en-US" sz="2000" dirty="0">
                <a:ea typeface="ＭＳ Ｐゴシック" charset="0"/>
              </a:rPr>
              <a:t>We will learn about 2 methods </a:t>
            </a:r>
          </a:p>
          <a:p>
            <a:pPr marL="285750" indent="-285750">
              <a:buFont typeface="Arial" panose="020B0604020202020204" pitchFamily="34" charset="0"/>
              <a:buChar char="•"/>
              <a:defRPr/>
            </a:pPr>
            <a:r>
              <a:rPr lang="en-US" sz="2000" dirty="0">
                <a:ea typeface="ＭＳ Ｐゴシック" charset="0"/>
              </a:rPr>
              <a:t>The Sanger method (original method – slower method)</a:t>
            </a:r>
          </a:p>
          <a:p>
            <a:pPr marL="285750" indent="-285750">
              <a:buFont typeface="Arial" panose="020B0604020202020204" pitchFamily="34" charset="0"/>
              <a:buChar char="•"/>
              <a:defRPr/>
            </a:pPr>
            <a:r>
              <a:rPr lang="en-US" sz="2000" dirty="0">
                <a:ea typeface="ＭＳ Ｐゴシック" charset="0"/>
              </a:rPr>
              <a:t>New </a:t>
            </a:r>
            <a:r>
              <a:rPr lang="en-US" sz="2000" b="1" dirty="0">
                <a:ea typeface="ＭＳ Ｐゴシック" charset="0"/>
              </a:rPr>
              <a:t>next-generation sequencing </a:t>
            </a:r>
            <a:r>
              <a:rPr lang="en-US" sz="2000" dirty="0">
                <a:ea typeface="ＭＳ Ｐゴシック" charset="0"/>
              </a:rPr>
              <a:t>techniques can allow us to sequence a full human genome in only five days at a cost of $10 000.</a:t>
            </a:r>
            <a:r>
              <a:rPr lang="en-US" sz="2000" i="1" dirty="0">
                <a:solidFill>
                  <a:schemeClr val="accent2">
                    <a:lumMod val="60000"/>
                    <a:lumOff val="40000"/>
                  </a:schemeClr>
                </a:solidFill>
                <a:ea typeface="ＭＳ Ｐゴシック" charset="0"/>
              </a:rPr>
              <a:t> </a:t>
            </a:r>
          </a:p>
          <a:p>
            <a:pPr marL="392113" lvl="2" indent="-285750">
              <a:buFont typeface="Arial" panose="020B0604020202020204" pitchFamily="34" charset="0"/>
              <a:buChar char="•"/>
              <a:defRPr/>
            </a:pPr>
            <a:r>
              <a:rPr lang="en-US" sz="2000" dirty="0">
                <a:ea typeface="ＭＳ Ｐゴシック" charset="0"/>
              </a:rPr>
              <a:t>Meaning it can sequence a large amount of DNA in a short amount of time</a:t>
            </a:r>
          </a:p>
        </p:txBody>
      </p:sp>
      <p:sp>
        <p:nvSpPr>
          <p:cNvPr id="44035" name="Title 1">
            <a:extLst>
              <a:ext uri="{FF2B5EF4-FFF2-40B4-BE49-F238E27FC236}">
                <a16:creationId xmlns:a16="http://schemas.microsoft.com/office/drawing/2014/main" id="{ADCEECB0-9785-4B41-89D6-0FDF8E1B9C87}"/>
              </a:ext>
            </a:extLst>
          </p:cNvPr>
          <p:cNvSpPr txBox="1">
            <a:spLocks/>
          </p:cNvSpPr>
          <p:nvPr/>
        </p:nvSpPr>
        <p:spPr bwMode="gray">
          <a:xfrm>
            <a:off x="1676400" y="1524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rPr>
              <a:t>Genetic engineering techniques</a:t>
            </a:r>
          </a:p>
        </p:txBody>
      </p:sp>
      <p:sp>
        <p:nvSpPr>
          <p:cNvPr id="5" name="Title 1">
            <a:extLst>
              <a:ext uri="{FF2B5EF4-FFF2-40B4-BE49-F238E27FC236}">
                <a16:creationId xmlns:a16="http://schemas.microsoft.com/office/drawing/2014/main" id="{9F0339B6-4289-DE41-A2FF-BC34D0F9F79E}"/>
              </a:ext>
            </a:extLst>
          </p:cNvPr>
          <p:cNvSpPr txBox="1">
            <a:spLocks/>
          </p:cNvSpPr>
          <p:nvPr/>
        </p:nvSpPr>
        <p:spPr bwMode="gray">
          <a:xfrm>
            <a:off x="1828800" y="1003081"/>
            <a:ext cx="883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5:</a:t>
            </a:r>
            <a:r>
              <a:rPr lang="en-AU" b="1"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t>
            </a:r>
            <a:r>
              <a:rPr lang="en-AU" b="1" dirty="0">
                <a:solidFill>
                  <a:srgbClr val="013658"/>
                </a:solidFill>
                <a:latin typeface="Arial"/>
              </a:rPr>
              <a:t> Define DNA Sequencing</a:t>
            </a:r>
            <a:br>
              <a:rPr lang="en-AU" dirty="0">
                <a:solidFill>
                  <a:srgbClr val="013658"/>
                </a:solidFill>
                <a:latin typeface="Arial"/>
              </a:rPr>
            </a:br>
            <a:r>
              <a:rPr lang="en-AU" dirty="0">
                <a:solidFill>
                  <a:srgbClr val="013658"/>
                </a:solidFill>
                <a:latin typeface="Arial"/>
              </a:rPr>
              <a:t>​</a:t>
            </a:r>
            <a:br>
              <a:rPr lang="en-AU"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endParaRPr lang="en-US" kern="0" dirty="0">
              <a:solidFill>
                <a:srgbClr val="013658"/>
              </a:solidFill>
              <a:latin typeface="Arial"/>
            </a:endParaRPr>
          </a:p>
        </p:txBody>
      </p:sp>
    </p:spTree>
    <p:extLst>
      <p:ext uri="{BB962C8B-B14F-4D97-AF65-F5344CB8AC3E}">
        <p14:creationId xmlns:p14="http://schemas.microsoft.com/office/powerpoint/2010/main" val="972841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a:extLst>
              <a:ext uri="{FF2B5EF4-FFF2-40B4-BE49-F238E27FC236}">
                <a16:creationId xmlns:a16="http://schemas.microsoft.com/office/drawing/2014/main" id="{ADCEECB0-9785-4B41-89D6-0FDF8E1B9C87}"/>
              </a:ext>
            </a:extLst>
          </p:cNvPr>
          <p:cNvSpPr txBox="1">
            <a:spLocks/>
          </p:cNvSpPr>
          <p:nvPr/>
        </p:nvSpPr>
        <p:spPr bwMode="gray">
          <a:xfrm>
            <a:off x="1676400" y="1524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rPr>
              <a:t>Genetic engineering techniques</a:t>
            </a:r>
          </a:p>
        </p:txBody>
      </p:sp>
      <p:sp>
        <p:nvSpPr>
          <p:cNvPr id="6" name="Title 1">
            <a:extLst>
              <a:ext uri="{FF2B5EF4-FFF2-40B4-BE49-F238E27FC236}">
                <a16:creationId xmlns:a16="http://schemas.microsoft.com/office/drawing/2014/main" id="{EBB6DB2B-8849-2047-B143-5BC504D9F203}"/>
              </a:ext>
            </a:extLst>
          </p:cNvPr>
          <p:cNvSpPr txBox="1">
            <a:spLocks/>
          </p:cNvSpPr>
          <p:nvPr/>
        </p:nvSpPr>
        <p:spPr bwMode="gray">
          <a:xfrm>
            <a:off x="1905000" y="114300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6:</a:t>
            </a:r>
            <a:r>
              <a:rPr lang="en-AU" b="1"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t>
            </a:r>
            <a:r>
              <a:rPr lang="en-AU" b="1" dirty="0">
                <a:solidFill>
                  <a:srgbClr val="013658"/>
                </a:solidFill>
                <a:latin typeface="Arial"/>
              </a:rPr>
              <a:t> Identify and describe the technique/s used by researchers to sequence genes/genomes</a:t>
            </a:r>
            <a:br>
              <a:rPr lang="en-AU"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endParaRPr lang="en-US" kern="0" dirty="0">
              <a:solidFill>
                <a:srgbClr val="013658"/>
              </a:solidFill>
              <a:latin typeface="Arial"/>
            </a:endParaRPr>
          </a:p>
        </p:txBody>
      </p:sp>
      <p:sp>
        <p:nvSpPr>
          <p:cNvPr id="2" name="TextBox 1"/>
          <p:cNvSpPr txBox="1"/>
          <p:nvPr/>
        </p:nvSpPr>
        <p:spPr>
          <a:xfrm>
            <a:off x="2209800" y="2370084"/>
            <a:ext cx="4267200" cy="3170099"/>
          </a:xfrm>
          <a:prstGeom prst="rect">
            <a:avLst/>
          </a:prstGeom>
          <a:noFill/>
        </p:spPr>
        <p:txBody>
          <a:bodyPr wrap="square" rtlCol="0">
            <a:spAutoFit/>
          </a:bodyPr>
          <a:lstStyle/>
          <a:p>
            <a:pPr eaLnBrk="0" fontAlgn="base" hangingPunct="0">
              <a:spcBef>
                <a:spcPct val="0"/>
              </a:spcBef>
              <a:spcAft>
                <a:spcPct val="0"/>
              </a:spcAft>
            </a:pPr>
            <a:r>
              <a:rPr lang="en-AU" sz="2000" b="1" dirty="0">
                <a:solidFill>
                  <a:srgbClr val="000000"/>
                </a:solidFill>
                <a:latin typeface="Arial" panose="020B0604020202020204" pitchFamily="34" charset="0"/>
                <a:ea typeface="MS PGothic" panose="020B0600070205080204" pitchFamily="34" charset="-128"/>
              </a:rPr>
              <a:t>METHOD 1 – Sanger Method or </a:t>
            </a:r>
            <a:r>
              <a:rPr lang="en-AU" sz="2000" b="1" dirty="0" err="1">
                <a:solidFill>
                  <a:srgbClr val="000000"/>
                </a:solidFill>
                <a:latin typeface="Arial" panose="020B0604020202020204" pitchFamily="34" charset="0"/>
                <a:ea typeface="MS PGothic" panose="020B0600070205080204" pitchFamily="34" charset="-128"/>
              </a:rPr>
              <a:t>Dideoxynucleotide</a:t>
            </a:r>
            <a:r>
              <a:rPr lang="en-AU" sz="2000" b="1" dirty="0">
                <a:solidFill>
                  <a:srgbClr val="000000"/>
                </a:solidFill>
                <a:latin typeface="Arial" panose="020B0604020202020204" pitchFamily="34" charset="0"/>
                <a:ea typeface="MS PGothic" panose="020B0600070205080204" pitchFamily="34" charset="-128"/>
              </a:rPr>
              <a:t> Sequencing</a:t>
            </a:r>
          </a:p>
          <a:p>
            <a:pPr eaLnBrk="0" fontAlgn="base" hangingPunct="0">
              <a:spcBef>
                <a:spcPct val="0"/>
              </a:spcBef>
              <a:spcAft>
                <a:spcPct val="0"/>
              </a:spcAft>
            </a:pPr>
            <a:endParaRPr lang="en-AU" sz="2000" dirty="0">
              <a:solidFill>
                <a:srgbClr val="000000"/>
              </a:solidFill>
              <a:latin typeface="Arial" panose="020B0604020202020204" pitchFamily="34" charset="0"/>
              <a:ea typeface="MS PGothic" panose="020B0600070205080204" pitchFamily="34" charset="-128"/>
            </a:endParaRPr>
          </a:p>
          <a:p>
            <a:pPr eaLnBrk="0" fontAlgn="base" hangingPunct="0">
              <a:spcBef>
                <a:spcPct val="0"/>
              </a:spcBef>
              <a:spcAft>
                <a:spcPct val="0"/>
              </a:spcAft>
            </a:pPr>
            <a:r>
              <a:rPr lang="en-AU" sz="2000" dirty="0">
                <a:solidFill>
                  <a:srgbClr val="000000"/>
                </a:solidFill>
                <a:latin typeface="Arial" panose="020B0604020202020204" pitchFamily="34" charset="0"/>
                <a:ea typeface="MS PGothic" panose="020B0600070205080204" pitchFamily="34" charset="-128"/>
              </a:rPr>
              <a:t>This method relies on the use of modified nucleotides – </a:t>
            </a:r>
            <a:r>
              <a:rPr lang="en-AU" sz="2000" dirty="0" err="1">
                <a:solidFill>
                  <a:srgbClr val="000000"/>
                </a:solidFill>
                <a:latin typeface="Arial" panose="020B0604020202020204" pitchFamily="34" charset="0"/>
                <a:ea typeface="MS PGothic" panose="020B0600070205080204" pitchFamily="34" charset="-128"/>
              </a:rPr>
              <a:t>dideoxynuclotides</a:t>
            </a:r>
            <a:r>
              <a:rPr lang="en-AU" sz="2000" dirty="0">
                <a:solidFill>
                  <a:srgbClr val="000000"/>
                </a:solidFill>
                <a:latin typeface="Arial" panose="020B0604020202020204" pitchFamily="34" charset="0"/>
                <a:ea typeface="MS PGothic" panose="020B0600070205080204" pitchFamily="34" charset="-128"/>
              </a:rPr>
              <a:t> which contain a hydrogen group on the 3’ carbon instead of a hydroxyl group</a:t>
            </a:r>
          </a:p>
          <a:p>
            <a:pPr eaLnBrk="0" fontAlgn="base" hangingPunct="0">
              <a:spcBef>
                <a:spcPct val="0"/>
              </a:spcBef>
              <a:spcAft>
                <a:spcPct val="0"/>
              </a:spcAft>
            </a:pPr>
            <a:endParaRPr lang="en-AU" sz="2000" b="1" dirty="0">
              <a:solidFill>
                <a:srgbClr val="000000"/>
              </a:solidFill>
              <a:latin typeface="Arial" panose="020B0604020202020204" pitchFamily="34" charset="0"/>
              <a:ea typeface="MS PGothic" panose="020B0600070205080204" pitchFamily="34" charset="-128"/>
            </a:endParaRPr>
          </a:p>
          <a:p>
            <a:pPr eaLnBrk="0" fontAlgn="base" hangingPunct="0">
              <a:spcBef>
                <a:spcPct val="0"/>
              </a:spcBef>
              <a:spcAft>
                <a:spcPct val="0"/>
              </a:spcAft>
            </a:pPr>
            <a:endParaRPr lang="en-AU" sz="2000" b="1" dirty="0">
              <a:solidFill>
                <a:srgbClr val="000000"/>
              </a:solidFill>
              <a:latin typeface="Arial" panose="020B0604020202020204" pitchFamily="34" charset="0"/>
              <a:ea typeface="MS PGothic" panose="020B0600070205080204" pitchFamily="34" charset="-128"/>
            </a:endParaRPr>
          </a:p>
        </p:txBody>
      </p:sp>
      <p:pic>
        <p:nvPicPr>
          <p:cNvPr id="3" name="Picture 2"/>
          <p:cNvPicPr>
            <a:picLocks noChangeAspect="1"/>
          </p:cNvPicPr>
          <p:nvPr/>
        </p:nvPicPr>
        <p:blipFill rotWithShape="1">
          <a:blip r:embed="rId3"/>
          <a:srcRect l="58455"/>
          <a:stretch/>
        </p:blipFill>
        <p:spPr>
          <a:xfrm>
            <a:off x="7309945" y="1676401"/>
            <a:ext cx="3352800" cy="4925259"/>
          </a:xfrm>
          <a:prstGeom prst="rect">
            <a:avLst/>
          </a:prstGeom>
        </p:spPr>
      </p:pic>
    </p:spTree>
    <p:extLst>
      <p:ext uri="{BB962C8B-B14F-4D97-AF65-F5344CB8AC3E}">
        <p14:creationId xmlns:p14="http://schemas.microsoft.com/office/powerpoint/2010/main" val="1440120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a:extLst>
              <a:ext uri="{FF2B5EF4-FFF2-40B4-BE49-F238E27FC236}">
                <a16:creationId xmlns:a16="http://schemas.microsoft.com/office/drawing/2014/main" id="{ADCEECB0-9785-4B41-89D6-0FDF8E1B9C87}"/>
              </a:ext>
            </a:extLst>
          </p:cNvPr>
          <p:cNvSpPr txBox="1">
            <a:spLocks/>
          </p:cNvSpPr>
          <p:nvPr/>
        </p:nvSpPr>
        <p:spPr bwMode="gray">
          <a:xfrm>
            <a:off x="1676400" y="1524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rPr>
              <a:t>Genetic engineering techniques</a:t>
            </a:r>
          </a:p>
        </p:txBody>
      </p:sp>
      <p:sp>
        <p:nvSpPr>
          <p:cNvPr id="2" name="TextBox 1"/>
          <p:cNvSpPr txBox="1"/>
          <p:nvPr/>
        </p:nvSpPr>
        <p:spPr>
          <a:xfrm>
            <a:off x="2201917" y="2133601"/>
            <a:ext cx="8153400" cy="2554545"/>
          </a:xfrm>
          <a:prstGeom prst="rect">
            <a:avLst/>
          </a:prstGeom>
          <a:noFill/>
        </p:spPr>
        <p:txBody>
          <a:bodyPr wrap="square" rtlCol="0">
            <a:spAutoFit/>
          </a:bodyPr>
          <a:lstStyle/>
          <a:p>
            <a:pPr eaLnBrk="0" fontAlgn="base" hangingPunct="0">
              <a:spcBef>
                <a:spcPct val="0"/>
              </a:spcBef>
              <a:spcAft>
                <a:spcPct val="0"/>
              </a:spcAft>
            </a:pPr>
            <a:r>
              <a:rPr lang="en-AU" sz="2000" b="1" dirty="0">
                <a:solidFill>
                  <a:srgbClr val="000000"/>
                </a:solidFill>
                <a:latin typeface="Arial" panose="020B0604020202020204" pitchFamily="34" charset="0"/>
                <a:ea typeface="MS PGothic" panose="020B0600070205080204" pitchFamily="34" charset="-128"/>
              </a:rPr>
              <a:t>FIRST – Collection &amp; preparation of DNA</a:t>
            </a:r>
          </a:p>
          <a:p>
            <a:pPr marL="342900" indent="-342900" eaLnBrk="0" fontAlgn="base" hangingPunct="0">
              <a:spcBef>
                <a:spcPct val="0"/>
              </a:spcBef>
              <a:spcAft>
                <a:spcPct val="0"/>
              </a:spcAft>
              <a:buFont typeface="Arial" panose="020B0604020202020204" pitchFamily="34" charset="0"/>
              <a:buChar char="•"/>
            </a:pPr>
            <a:r>
              <a:rPr lang="en-AU" sz="2000" dirty="0">
                <a:solidFill>
                  <a:srgbClr val="000000"/>
                </a:solidFill>
                <a:latin typeface="Arial" panose="020B0604020202020204" pitchFamily="34" charset="0"/>
                <a:ea typeface="MS PGothic" panose="020B0600070205080204" pitchFamily="34" charset="-128"/>
              </a:rPr>
              <a:t>A sample of DNA is collected</a:t>
            </a:r>
          </a:p>
          <a:p>
            <a:pPr marL="342900" indent="-342900" eaLnBrk="0" fontAlgn="base" hangingPunct="0">
              <a:spcBef>
                <a:spcPct val="0"/>
              </a:spcBef>
              <a:spcAft>
                <a:spcPct val="0"/>
              </a:spcAft>
              <a:buFont typeface="Arial" panose="020B0604020202020204" pitchFamily="34" charset="0"/>
              <a:buChar char="•"/>
            </a:pPr>
            <a:r>
              <a:rPr lang="en-AU" sz="2000" dirty="0">
                <a:solidFill>
                  <a:srgbClr val="000000"/>
                </a:solidFill>
                <a:latin typeface="Arial" panose="020B0604020202020204" pitchFamily="34" charset="0"/>
                <a:ea typeface="MS PGothic" panose="020B0600070205080204" pitchFamily="34" charset="-128"/>
              </a:rPr>
              <a:t>DNA is extracted from the cells</a:t>
            </a:r>
          </a:p>
          <a:p>
            <a:pPr marL="342900" indent="-342900" eaLnBrk="0" fontAlgn="base" hangingPunct="0">
              <a:spcBef>
                <a:spcPct val="0"/>
              </a:spcBef>
              <a:spcAft>
                <a:spcPct val="0"/>
              </a:spcAft>
              <a:buFont typeface="Arial" panose="020B0604020202020204" pitchFamily="34" charset="0"/>
              <a:buChar char="•"/>
            </a:pPr>
            <a:r>
              <a:rPr lang="en-AU" sz="2000" dirty="0">
                <a:solidFill>
                  <a:srgbClr val="000000"/>
                </a:solidFill>
                <a:latin typeface="Arial" panose="020B0604020202020204" pitchFamily="34" charset="0"/>
                <a:ea typeface="MS PGothic" panose="020B0600070205080204" pitchFamily="34" charset="-128"/>
              </a:rPr>
              <a:t>DNA to be sequenced is isolated using restriction enzymes</a:t>
            </a:r>
          </a:p>
          <a:p>
            <a:pPr marL="342900" indent="-342900" eaLnBrk="0" fontAlgn="base" hangingPunct="0">
              <a:spcBef>
                <a:spcPct val="0"/>
              </a:spcBef>
              <a:spcAft>
                <a:spcPct val="0"/>
              </a:spcAft>
              <a:buFont typeface="Arial" panose="020B0604020202020204" pitchFamily="34" charset="0"/>
              <a:buChar char="•"/>
            </a:pPr>
            <a:r>
              <a:rPr lang="en-AU" sz="2000" dirty="0">
                <a:solidFill>
                  <a:srgbClr val="000000"/>
                </a:solidFill>
                <a:latin typeface="Arial" panose="020B0604020202020204" pitchFamily="34" charset="0"/>
                <a:ea typeface="MS PGothic" panose="020B0600070205080204" pitchFamily="34" charset="-128"/>
              </a:rPr>
              <a:t>The DNA fragments produced are amplified using PCR</a:t>
            </a:r>
          </a:p>
          <a:p>
            <a:pPr marL="342900" indent="-342900" eaLnBrk="0" fontAlgn="base" hangingPunct="0">
              <a:spcBef>
                <a:spcPct val="0"/>
              </a:spcBef>
              <a:spcAft>
                <a:spcPct val="0"/>
              </a:spcAft>
              <a:buFont typeface="Arial" panose="020B0604020202020204" pitchFamily="34" charset="0"/>
              <a:buChar char="•"/>
            </a:pPr>
            <a:r>
              <a:rPr lang="en-AU" sz="2000" dirty="0">
                <a:solidFill>
                  <a:srgbClr val="000000"/>
                </a:solidFill>
                <a:latin typeface="Arial" panose="020B0604020202020204" pitchFamily="34" charset="0"/>
                <a:ea typeface="MS PGothic" panose="020B0600070205080204" pitchFamily="34" charset="-128"/>
              </a:rPr>
              <a:t>Double stranded DNA is heated to denature the DNA and produce single stranded template DNA</a:t>
            </a:r>
          </a:p>
          <a:p>
            <a:pPr eaLnBrk="0" fontAlgn="base" hangingPunct="0">
              <a:spcBef>
                <a:spcPct val="0"/>
              </a:spcBef>
              <a:spcAft>
                <a:spcPct val="0"/>
              </a:spcAft>
            </a:pPr>
            <a:endParaRPr lang="en-AU" sz="2000" b="1" dirty="0">
              <a:solidFill>
                <a:srgbClr val="000000"/>
              </a:solidFill>
              <a:latin typeface="Arial" panose="020B0604020202020204" pitchFamily="34" charset="0"/>
              <a:ea typeface="MS PGothic" panose="020B0600070205080204" pitchFamily="34" charset="-128"/>
            </a:endParaRPr>
          </a:p>
        </p:txBody>
      </p:sp>
      <p:sp>
        <p:nvSpPr>
          <p:cNvPr id="6" name="Title 1">
            <a:extLst>
              <a:ext uri="{FF2B5EF4-FFF2-40B4-BE49-F238E27FC236}">
                <a16:creationId xmlns:a16="http://schemas.microsoft.com/office/drawing/2014/main" id="{245A405D-C0C4-7A46-9825-368117EADE19}"/>
              </a:ext>
            </a:extLst>
          </p:cNvPr>
          <p:cNvSpPr txBox="1">
            <a:spLocks/>
          </p:cNvSpPr>
          <p:nvPr/>
        </p:nvSpPr>
        <p:spPr bwMode="gray">
          <a:xfrm>
            <a:off x="1905000" y="114300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6:</a:t>
            </a:r>
            <a:r>
              <a:rPr lang="en-AU" b="1"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t>
            </a:r>
            <a:r>
              <a:rPr lang="en-AU" b="1" dirty="0">
                <a:solidFill>
                  <a:srgbClr val="013658"/>
                </a:solidFill>
                <a:latin typeface="Arial"/>
              </a:rPr>
              <a:t> Identify and describe the technique/s used by researchers to sequence genes/genomes</a:t>
            </a:r>
            <a:br>
              <a:rPr lang="en-AU"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endParaRPr lang="en-US" kern="0" dirty="0">
              <a:solidFill>
                <a:srgbClr val="013658"/>
              </a:solidFill>
              <a:latin typeface="Arial"/>
            </a:endParaRPr>
          </a:p>
        </p:txBody>
      </p:sp>
    </p:spTree>
    <p:extLst>
      <p:ext uri="{BB962C8B-B14F-4D97-AF65-F5344CB8AC3E}">
        <p14:creationId xmlns:p14="http://schemas.microsoft.com/office/powerpoint/2010/main" val="3628140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a:extLst>
              <a:ext uri="{FF2B5EF4-FFF2-40B4-BE49-F238E27FC236}">
                <a16:creationId xmlns:a16="http://schemas.microsoft.com/office/drawing/2014/main" id="{ADCEECB0-9785-4B41-89D6-0FDF8E1B9C87}"/>
              </a:ext>
            </a:extLst>
          </p:cNvPr>
          <p:cNvSpPr txBox="1">
            <a:spLocks/>
          </p:cNvSpPr>
          <p:nvPr/>
        </p:nvSpPr>
        <p:spPr bwMode="gray">
          <a:xfrm>
            <a:off x="1676400" y="1524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rPr>
              <a:t>Genetic engineering techniques</a:t>
            </a:r>
          </a:p>
        </p:txBody>
      </p:sp>
      <p:pic>
        <p:nvPicPr>
          <p:cNvPr id="1026" name="Picture 2" descr="DNA sequencing"/>
          <p:cNvPicPr>
            <a:picLocks noChangeAspect="1" noChangeArrowheads="1"/>
          </p:cNvPicPr>
          <p:nvPr/>
        </p:nvPicPr>
        <p:blipFill rotWithShape="1">
          <a:blip r:embed="rId2">
            <a:extLst>
              <a:ext uri="{28A0092B-C50C-407E-A947-70E740481C1C}">
                <a14:useLocalDpi xmlns:a14="http://schemas.microsoft.com/office/drawing/2010/main" val="0"/>
              </a:ext>
            </a:extLst>
          </a:blip>
          <a:srcRect t="7974" r="54225" b="77027"/>
          <a:stretch/>
        </p:blipFill>
        <p:spPr bwMode="auto">
          <a:xfrm>
            <a:off x="2427168" y="3907304"/>
            <a:ext cx="7936033" cy="19389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19300" y="1888867"/>
            <a:ext cx="8343900" cy="2123658"/>
          </a:xfrm>
          <a:prstGeom prst="rect">
            <a:avLst/>
          </a:prstGeom>
          <a:noFill/>
        </p:spPr>
        <p:txBody>
          <a:bodyPr wrap="square" rtlCol="0">
            <a:spAutoFit/>
          </a:bodyPr>
          <a:lstStyle/>
          <a:p>
            <a:pPr eaLnBrk="0" fontAlgn="base" hangingPunct="0">
              <a:spcBef>
                <a:spcPct val="0"/>
              </a:spcBef>
              <a:spcAft>
                <a:spcPct val="0"/>
              </a:spcAft>
            </a:pPr>
            <a:r>
              <a:rPr lang="en-AU" sz="2200" b="1" dirty="0">
                <a:solidFill>
                  <a:srgbClr val="000000"/>
                </a:solidFill>
                <a:latin typeface="Arial" panose="020B0604020202020204" pitchFamily="34" charset="0"/>
                <a:ea typeface="MS PGothic" panose="020B0600070205080204" pitchFamily="34" charset="-128"/>
              </a:rPr>
              <a:t>SECOND – Preparation of reaction mixture</a:t>
            </a:r>
          </a:p>
          <a:p>
            <a:pPr eaLnBrk="0" fontAlgn="base" hangingPunct="0">
              <a:spcBef>
                <a:spcPct val="0"/>
              </a:spcBef>
              <a:spcAft>
                <a:spcPct val="0"/>
              </a:spcAft>
            </a:pPr>
            <a:r>
              <a:rPr lang="en-AU" sz="2200" b="1" dirty="0">
                <a:solidFill>
                  <a:srgbClr val="000000"/>
                </a:solidFill>
                <a:latin typeface="Arial" panose="020B0604020202020204" pitchFamily="34" charset="0"/>
                <a:ea typeface="MS PGothic" panose="020B0600070205080204" pitchFamily="34" charset="-128"/>
              </a:rPr>
              <a:t>Four tests tubes contain a reaction mixture of:</a:t>
            </a:r>
          </a:p>
          <a:p>
            <a:pPr marL="285750" indent="-285750" eaLnBrk="0" fontAlgn="base" hangingPunct="0">
              <a:spcBef>
                <a:spcPct val="0"/>
              </a:spcBef>
              <a:spcAft>
                <a:spcPct val="0"/>
              </a:spcAft>
              <a:buFont typeface="Arial" panose="020B0604020202020204" pitchFamily="34" charset="0"/>
              <a:buChar char="•"/>
            </a:pPr>
            <a:r>
              <a:rPr lang="en-AU" sz="2200" dirty="0">
                <a:solidFill>
                  <a:srgbClr val="000000"/>
                </a:solidFill>
                <a:latin typeface="Arial" panose="020B0604020202020204" pitchFamily="34" charset="0"/>
                <a:ea typeface="MS PGothic" panose="020B0600070205080204" pitchFamily="34" charset="-128"/>
              </a:rPr>
              <a:t>Copies of template DNA</a:t>
            </a:r>
          </a:p>
          <a:p>
            <a:pPr marL="285750" indent="-285750" eaLnBrk="0" fontAlgn="base" hangingPunct="0">
              <a:spcBef>
                <a:spcPct val="0"/>
              </a:spcBef>
              <a:spcAft>
                <a:spcPct val="0"/>
              </a:spcAft>
              <a:buFont typeface="Arial" panose="020B0604020202020204" pitchFamily="34" charset="0"/>
              <a:buChar char="•"/>
            </a:pPr>
            <a:r>
              <a:rPr lang="en-AU" sz="2200" dirty="0">
                <a:solidFill>
                  <a:srgbClr val="000000"/>
                </a:solidFill>
                <a:latin typeface="Arial" panose="020B0604020202020204" pitchFamily="34" charset="0"/>
                <a:ea typeface="MS PGothic" panose="020B0600070205080204" pitchFamily="34" charset="-128"/>
              </a:rPr>
              <a:t>Radioactively labelled primers</a:t>
            </a:r>
          </a:p>
          <a:p>
            <a:pPr marL="285750" indent="-285750" eaLnBrk="0" fontAlgn="base" hangingPunct="0">
              <a:spcBef>
                <a:spcPct val="0"/>
              </a:spcBef>
              <a:spcAft>
                <a:spcPct val="0"/>
              </a:spcAft>
              <a:buFont typeface="Arial" panose="020B0604020202020204" pitchFamily="34" charset="0"/>
              <a:buChar char="•"/>
            </a:pPr>
            <a:r>
              <a:rPr lang="en-AU" sz="2200" dirty="0">
                <a:solidFill>
                  <a:srgbClr val="000000"/>
                </a:solidFill>
                <a:latin typeface="Arial" panose="020B0604020202020204" pitchFamily="34" charset="0"/>
                <a:ea typeface="MS PGothic" panose="020B0600070205080204" pitchFamily="34" charset="-128"/>
              </a:rPr>
              <a:t>Free nucleotides/</a:t>
            </a:r>
            <a:r>
              <a:rPr lang="en-AU" sz="2200" dirty="0" err="1">
                <a:solidFill>
                  <a:srgbClr val="000000"/>
                </a:solidFill>
                <a:latin typeface="Arial" panose="020B0604020202020204" pitchFamily="34" charset="0"/>
                <a:ea typeface="MS PGothic" panose="020B0600070205080204" pitchFamily="34" charset="-128"/>
              </a:rPr>
              <a:t>dNTPS</a:t>
            </a:r>
            <a:r>
              <a:rPr lang="en-AU" sz="2200" dirty="0">
                <a:solidFill>
                  <a:srgbClr val="000000"/>
                </a:solidFill>
                <a:latin typeface="Arial" panose="020B0604020202020204" pitchFamily="34" charset="0"/>
                <a:ea typeface="MS PGothic" panose="020B0600070205080204" pitchFamily="34" charset="-128"/>
              </a:rPr>
              <a:t> (A, T, C, G)</a:t>
            </a:r>
          </a:p>
          <a:p>
            <a:pPr eaLnBrk="0" fontAlgn="base" hangingPunct="0">
              <a:spcBef>
                <a:spcPct val="0"/>
              </a:spcBef>
              <a:spcAft>
                <a:spcPct val="0"/>
              </a:spcAft>
            </a:pPr>
            <a:endParaRPr lang="en-AU" sz="2200" dirty="0">
              <a:solidFill>
                <a:srgbClr val="000000"/>
              </a:solidFill>
              <a:latin typeface="Arial" panose="020B0604020202020204" pitchFamily="34" charset="0"/>
              <a:ea typeface="MS PGothic" panose="020B0600070205080204" pitchFamily="34" charset="-128"/>
            </a:endParaRPr>
          </a:p>
        </p:txBody>
      </p:sp>
      <p:sp>
        <p:nvSpPr>
          <p:cNvPr id="6" name="Title 1">
            <a:extLst>
              <a:ext uri="{FF2B5EF4-FFF2-40B4-BE49-F238E27FC236}">
                <a16:creationId xmlns:a16="http://schemas.microsoft.com/office/drawing/2014/main" id="{7E3CEF3E-D0BF-3D48-B854-A7CCBCA25F92}"/>
              </a:ext>
            </a:extLst>
          </p:cNvPr>
          <p:cNvSpPr txBox="1">
            <a:spLocks/>
          </p:cNvSpPr>
          <p:nvPr/>
        </p:nvSpPr>
        <p:spPr bwMode="gray">
          <a:xfrm>
            <a:off x="1905000" y="114300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6:</a:t>
            </a:r>
            <a:r>
              <a:rPr lang="en-AU" b="1"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t>
            </a:r>
            <a:r>
              <a:rPr lang="en-AU" b="1" dirty="0">
                <a:solidFill>
                  <a:srgbClr val="013658"/>
                </a:solidFill>
                <a:latin typeface="Arial"/>
              </a:rPr>
              <a:t> Identify and describe the technique/s used by researchers to sequence genes/genomes</a:t>
            </a:r>
            <a:br>
              <a:rPr lang="en-AU"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endParaRPr lang="en-US" kern="0" dirty="0">
              <a:solidFill>
                <a:srgbClr val="013658"/>
              </a:solidFill>
              <a:latin typeface="Arial"/>
            </a:endParaRPr>
          </a:p>
        </p:txBody>
      </p:sp>
    </p:spTree>
    <p:extLst>
      <p:ext uri="{BB962C8B-B14F-4D97-AF65-F5344CB8AC3E}">
        <p14:creationId xmlns:p14="http://schemas.microsoft.com/office/powerpoint/2010/main" val="3768768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a:extLst>
              <a:ext uri="{FF2B5EF4-FFF2-40B4-BE49-F238E27FC236}">
                <a16:creationId xmlns:a16="http://schemas.microsoft.com/office/drawing/2014/main" id="{ADCEECB0-9785-4B41-89D6-0FDF8E1B9C87}"/>
              </a:ext>
            </a:extLst>
          </p:cNvPr>
          <p:cNvSpPr txBox="1">
            <a:spLocks/>
          </p:cNvSpPr>
          <p:nvPr/>
        </p:nvSpPr>
        <p:spPr bwMode="gray">
          <a:xfrm>
            <a:off x="1676400" y="1524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rPr>
              <a:t>Genetic engineering techniques</a:t>
            </a:r>
          </a:p>
        </p:txBody>
      </p:sp>
      <p:sp>
        <p:nvSpPr>
          <p:cNvPr id="4" name="TextBox 3"/>
          <p:cNvSpPr txBox="1"/>
          <p:nvPr/>
        </p:nvSpPr>
        <p:spPr>
          <a:xfrm>
            <a:off x="2019300" y="1756361"/>
            <a:ext cx="8343900" cy="1631216"/>
          </a:xfrm>
          <a:prstGeom prst="rect">
            <a:avLst/>
          </a:prstGeom>
          <a:noFill/>
        </p:spPr>
        <p:txBody>
          <a:bodyPr wrap="square" rtlCol="0">
            <a:spAutoFit/>
          </a:bodyPr>
          <a:lstStyle/>
          <a:p>
            <a:pPr marL="285750" indent="-285750" eaLnBrk="0" fontAlgn="base" hangingPunct="0">
              <a:spcBef>
                <a:spcPct val="0"/>
              </a:spcBef>
              <a:spcAft>
                <a:spcPct val="0"/>
              </a:spcAft>
              <a:buFont typeface="Arial" panose="020B0604020202020204" pitchFamily="34" charset="0"/>
              <a:buChar char="•"/>
            </a:pPr>
            <a:r>
              <a:rPr lang="en-AU" sz="2000" dirty="0">
                <a:solidFill>
                  <a:srgbClr val="000000"/>
                </a:solidFill>
                <a:latin typeface="Arial" panose="020B0604020202020204" pitchFamily="34" charset="0"/>
                <a:ea typeface="MS PGothic" panose="020B0600070205080204" pitchFamily="34" charset="-128"/>
              </a:rPr>
              <a:t>One type of  </a:t>
            </a:r>
            <a:r>
              <a:rPr lang="en-AU" sz="2000" dirty="0" err="1">
                <a:solidFill>
                  <a:srgbClr val="000000"/>
                </a:solidFill>
                <a:latin typeface="Arial" panose="020B0604020202020204" pitchFamily="34" charset="0"/>
                <a:ea typeface="MS PGothic" panose="020B0600070205080204" pitchFamily="34" charset="-128"/>
              </a:rPr>
              <a:t>dideoxynuclotide</a:t>
            </a:r>
            <a:r>
              <a:rPr lang="en-AU" sz="2000" dirty="0">
                <a:solidFill>
                  <a:srgbClr val="000000"/>
                </a:solidFill>
                <a:latin typeface="Arial" panose="020B0604020202020204" pitchFamily="34" charset="0"/>
                <a:ea typeface="MS PGothic" panose="020B0600070205080204" pitchFamily="34" charset="-128"/>
              </a:rPr>
              <a:t>/</a:t>
            </a:r>
            <a:r>
              <a:rPr lang="en-AU" sz="2000" dirty="0" err="1">
                <a:solidFill>
                  <a:srgbClr val="000000"/>
                </a:solidFill>
                <a:latin typeface="Arial" panose="020B0604020202020204" pitchFamily="34" charset="0"/>
                <a:ea typeface="MS PGothic" panose="020B0600070205080204" pitchFamily="34" charset="-128"/>
              </a:rPr>
              <a:t>ddNTPs</a:t>
            </a:r>
            <a:r>
              <a:rPr lang="en-AU" sz="2000" dirty="0">
                <a:solidFill>
                  <a:srgbClr val="000000"/>
                </a:solidFill>
                <a:latin typeface="Arial" panose="020B0604020202020204" pitchFamily="34" charset="0"/>
                <a:ea typeface="MS PGothic" panose="020B0600070205080204" pitchFamily="34" charset="-128"/>
              </a:rPr>
              <a:t> is added to each test tube</a:t>
            </a:r>
          </a:p>
          <a:p>
            <a:pPr marL="742950" lvl="1" indent="-285750" eaLnBrk="0" fontAlgn="base" hangingPunct="0">
              <a:spcBef>
                <a:spcPct val="0"/>
              </a:spcBef>
              <a:spcAft>
                <a:spcPct val="0"/>
              </a:spcAft>
              <a:buFont typeface="Arial" panose="020B0604020202020204" pitchFamily="34" charset="0"/>
              <a:buChar char="•"/>
            </a:pPr>
            <a:r>
              <a:rPr lang="en-AU" sz="2000" dirty="0">
                <a:solidFill>
                  <a:srgbClr val="000000"/>
                </a:solidFill>
                <a:latin typeface="Arial" panose="020B0604020202020204" pitchFamily="34" charset="0"/>
                <a:ea typeface="MS PGothic" panose="020B0600070205080204" pitchFamily="34" charset="-128"/>
              </a:rPr>
              <a:t>Each type of </a:t>
            </a:r>
            <a:r>
              <a:rPr lang="en-AU" sz="2000" dirty="0" err="1">
                <a:solidFill>
                  <a:srgbClr val="000000"/>
                </a:solidFill>
                <a:latin typeface="Arial" panose="020B0604020202020204" pitchFamily="34" charset="0"/>
                <a:ea typeface="MS PGothic" panose="020B0600070205080204" pitchFamily="34" charset="-128"/>
              </a:rPr>
              <a:t>ddNTP</a:t>
            </a:r>
            <a:r>
              <a:rPr lang="en-AU" sz="2000" dirty="0">
                <a:solidFill>
                  <a:srgbClr val="000000"/>
                </a:solidFill>
                <a:latin typeface="Arial" panose="020B0604020202020204" pitchFamily="34" charset="0"/>
                <a:ea typeface="MS PGothic" panose="020B0600070205080204" pitchFamily="34" charset="-128"/>
              </a:rPr>
              <a:t> has a different colour as it has been coloured with a different fluorescent dye</a:t>
            </a:r>
          </a:p>
          <a:p>
            <a:pPr marL="285750" indent="-285750" eaLnBrk="0" fontAlgn="base" hangingPunct="0">
              <a:spcBef>
                <a:spcPct val="0"/>
              </a:spcBef>
              <a:spcAft>
                <a:spcPct val="0"/>
              </a:spcAft>
              <a:buFont typeface="Arial" panose="020B0604020202020204" pitchFamily="34" charset="0"/>
              <a:buChar char="•"/>
            </a:pPr>
            <a:r>
              <a:rPr lang="en-AU" sz="2000" dirty="0">
                <a:solidFill>
                  <a:srgbClr val="000000"/>
                </a:solidFill>
                <a:latin typeface="Arial" panose="020B0604020202020204" pitchFamily="34" charset="0"/>
                <a:ea typeface="MS PGothic" panose="020B0600070205080204" pitchFamily="34" charset="-128"/>
              </a:rPr>
              <a:t>DNA polymerase</a:t>
            </a:r>
          </a:p>
          <a:p>
            <a:pPr eaLnBrk="0" fontAlgn="base" hangingPunct="0">
              <a:spcBef>
                <a:spcPct val="0"/>
              </a:spcBef>
              <a:spcAft>
                <a:spcPct val="0"/>
              </a:spcAft>
            </a:pPr>
            <a:endParaRPr lang="en-AU" sz="2000" dirty="0">
              <a:solidFill>
                <a:srgbClr val="000000"/>
              </a:solidFill>
              <a:latin typeface="Arial" panose="020B0604020202020204" pitchFamily="34" charset="0"/>
              <a:ea typeface="MS PGothic" panose="020B0600070205080204" pitchFamily="34" charset="-128"/>
            </a:endParaRPr>
          </a:p>
        </p:txBody>
      </p:sp>
      <p:grpSp>
        <p:nvGrpSpPr>
          <p:cNvPr id="2" name="Group 1">
            <a:extLst>
              <a:ext uri="{FF2B5EF4-FFF2-40B4-BE49-F238E27FC236}">
                <a16:creationId xmlns:a16="http://schemas.microsoft.com/office/drawing/2014/main" id="{A2FF32F7-7F6D-2242-A033-920EBE786227}"/>
              </a:ext>
            </a:extLst>
          </p:cNvPr>
          <p:cNvGrpSpPr/>
          <p:nvPr/>
        </p:nvGrpSpPr>
        <p:grpSpPr>
          <a:xfrm>
            <a:off x="2933700" y="3048001"/>
            <a:ext cx="6972300" cy="3548415"/>
            <a:chOff x="1371600" y="3518015"/>
            <a:chExt cx="6172200" cy="3047589"/>
          </a:xfrm>
        </p:grpSpPr>
        <p:pic>
          <p:nvPicPr>
            <p:cNvPr id="1026" name="Picture 2" descr="DNA sequencing"/>
            <p:cNvPicPr>
              <a:picLocks noChangeAspect="1" noChangeArrowheads="1"/>
            </p:cNvPicPr>
            <p:nvPr/>
          </p:nvPicPr>
          <p:blipFill rotWithShape="1">
            <a:blip r:embed="rId2">
              <a:extLst>
                <a:ext uri="{28A0092B-C50C-407E-A947-70E740481C1C}">
                  <a14:useLocalDpi xmlns:a14="http://schemas.microsoft.com/office/drawing/2010/main" val="0"/>
                </a:ext>
              </a:extLst>
            </a:blip>
            <a:srcRect r="54225" b="70516"/>
            <a:stretch/>
          </p:blipFill>
          <p:spPr bwMode="auto">
            <a:xfrm>
              <a:off x="2019300" y="3518015"/>
              <a:ext cx="5181600" cy="24884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71600" y="5809353"/>
              <a:ext cx="2133600" cy="317204"/>
            </a:xfrm>
            <a:prstGeom prst="rect">
              <a:avLst/>
            </a:prstGeom>
            <a:solidFill>
              <a:srgbClr val="CC66FF"/>
            </a:solidFill>
          </p:spPr>
          <p:txBody>
            <a:bodyPr wrap="square" rtlCol="0">
              <a:spAutoFit/>
            </a:bodyPr>
            <a:lstStyle/>
            <a:p>
              <a:pPr eaLnBrk="0" fontAlgn="base" hangingPunct="0">
                <a:spcBef>
                  <a:spcPct val="0"/>
                </a:spcBef>
                <a:spcAft>
                  <a:spcPct val="0"/>
                </a:spcAft>
              </a:pPr>
              <a:r>
                <a:rPr lang="en-AU" dirty="0" err="1">
                  <a:solidFill>
                    <a:srgbClr val="000000"/>
                  </a:solidFill>
                  <a:latin typeface="Arial" panose="020B0604020202020204" pitchFamily="34" charset="0"/>
                  <a:ea typeface="MS PGothic" panose="020B0600070205080204" pitchFamily="34" charset="-128"/>
                </a:rPr>
                <a:t>Dideoxy</a:t>
              </a:r>
              <a:r>
                <a:rPr lang="en-AU" dirty="0">
                  <a:solidFill>
                    <a:srgbClr val="000000"/>
                  </a:solidFill>
                  <a:latin typeface="Arial" panose="020B0604020202020204" pitchFamily="34" charset="0"/>
                  <a:ea typeface="MS PGothic" panose="020B0600070205080204" pitchFamily="34" charset="-128"/>
                </a:rPr>
                <a:t> - thymine</a:t>
              </a:r>
            </a:p>
          </p:txBody>
        </p:sp>
        <p:sp>
          <p:nvSpPr>
            <p:cNvPr id="9" name="TextBox 8"/>
            <p:cNvSpPr txBox="1"/>
            <p:nvPr/>
          </p:nvSpPr>
          <p:spPr>
            <a:xfrm>
              <a:off x="2971800" y="6248400"/>
              <a:ext cx="1981200" cy="317204"/>
            </a:xfrm>
            <a:prstGeom prst="rect">
              <a:avLst/>
            </a:prstGeom>
            <a:solidFill>
              <a:schemeClr val="bg2"/>
            </a:solidFill>
          </p:spPr>
          <p:txBody>
            <a:bodyPr wrap="square" rtlCol="0">
              <a:spAutoFit/>
            </a:bodyPr>
            <a:lstStyle/>
            <a:p>
              <a:pPr eaLnBrk="0" fontAlgn="base" hangingPunct="0">
                <a:spcBef>
                  <a:spcPct val="0"/>
                </a:spcBef>
                <a:spcAft>
                  <a:spcPct val="0"/>
                </a:spcAft>
              </a:pPr>
              <a:r>
                <a:rPr lang="en-AU" dirty="0" err="1">
                  <a:solidFill>
                    <a:srgbClr val="000000"/>
                  </a:solidFill>
                  <a:latin typeface="Arial" panose="020B0604020202020204" pitchFamily="34" charset="0"/>
                  <a:ea typeface="MS PGothic" panose="020B0600070205080204" pitchFamily="34" charset="-128"/>
                </a:rPr>
                <a:t>Dideoxy</a:t>
              </a:r>
              <a:r>
                <a:rPr lang="en-AU" dirty="0">
                  <a:solidFill>
                    <a:srgbClr val="000000"/>
                  </a:solidFill>
                  <a:latin typeface="Arial" panose="020B0604020202020204" pitchFamily="34" charset="0"/>
                  <a:ea typeface="MS PGothic" panose="020B0600070205080204" pitchFamily="34" charset="-128"/>
                </a:rPr>
                <a:t>- adenine</a:t>
              </a:r>
            </a:p>
          </p:txBody>
        </p:sp>
        <p:sp>
          <p:nvSpPr>
            <p:cNvPr id="10" name="TextBox 9"/>
            <p:cNvSpPr txBox="1"/>
            <p:nvPr/>
          </p:nvSpPr>
          <p:spPr>
            <a:xfrm>
              <a:off x="4191000" y="5796870"/>
              <a:ext cx="1981200" cy="317204"/>
            </a:xfrm>
            <a:prstGeom prst="rect">
              <a:avLst/>
            </a:prstGeom>
            <a:solidFill>
              <a:srgbClr val="FFC000"/>
            </a:solidFill>
          </p:spPr>
          <p:txBody>
            <a:bodyPr wrap="square" rtlCol="0">
              <a:spAutoFit/>
            </a:bodyPr>
            <a:lstStyle/>
            <a:p>
              <a:pPr eaLnBrk="0" fontAlgn="base" hangingPunct="0">
                <a:spcBef>
                  <a:spcPct val="0"/>
                </a:spcBef>
                <a:spcAft>
                  <a:spcPct val="0"/>
                </a:spcAft>
              </a:pPr>
              <a:r>
                <a:rPr lang="en-AU" dirty="0" err="1">
                  <a:solidFill>
                    <a:srgbClr val="000000"/>
                  </a:solidFill>
                  <a:latin typeface="Arial" panose="020B0604020202020204" pitchFamily="34" charset="0"/>
                  <a:ea typeface="MS PGothic" panose="020B0600070205080204" pitchFamily="34" charset="-128"/>
                </a:rPr>
                <a:t>Dideoxy</a:t>
              </a:r>
              <a:r>
                <a:rPr lang="en-AU" dirty="0">
                  <a:solidFill>
                    <a:srgbClr val="000000"/>
                  </a:solidFill>
                  <a:latin typeface="Arial" panose="020B0604020202020204" pitchFamily="34" charset="0"/>
                  <a:ea typeface="MS PGothic" panose="020B0600070205080204" pitchFamily="34" charset="-128"/>
                </a:rPr>
                <a:t>- guanine</a:t>
              </a:r>
            </a:p>
          </p:txBody>
        </p:sp>
        <p:sp>
          <p:nvSpPr>
            <p:cNvPr id="11" name="TextBox 10"/>
            <p:cNvSpPr txBox="1"/>
            <p:nvPr/>
          </p:nvSpPr>
          <p:spPr>
            <a:xfrm>
              <a:off x="5486400" y="6248400"/>
              <a:ext cx="2057400" cy="317204"/>
            </a:xfrm>
            <a:prstGeom prst="rect">
              <a:avLst/>
            </a:prstGeom>
            <a:solidFill>
              <a:srgbClr val="00B050"/>
            </a:solidFill>
          </p:spPr>
          <p:txBody>
            <a:bodyPr wrap="square" rtlCol="0">
              <a:spAutoFit/>
            </a:bodyPr>
            <a:lstStyle/>
            <a:p>
              <a:pPr eaLnBrk="0" fontAlgn="base" hangingPunct="0">
                <a:spcBef>
                  <a:spcPct val="0"/>
                </a:spcBef>
                <a:spcAft>
                  <a:spcPct val="0"/>
                </a:spcAft>
              </a:pPr>
              <a:r>
                <a:rPr lang="en-AU" dirty="0" err="1">
                  <a:solidFill>
                    <a:srgbClr val="000000"/>
                  </a:solidFill>
                  <a:latin typeface="Arial" panose="020B0604020202020204" pitchFamily="34" charset="0"/>
                  <a:ea typeface="MS PGothic" panose="020B0600070205080204" pitchFamily="34" charset="-128"/>
                </a:rPr>
                <a:t>Dideoxy</a:t>
              </a:r>
              <a:r>
                <a:rPr lang="en-AU" dirty="0">
                  <a:solidFill>
                    <a:srgbClr val="000000"/>
                  </a:solidFill>
                  <a:latin typeface="Arial" panose="020B0604020202020204" pitchFamily="34" charset="0"/>
                  <a:ea typeface="MS PGothic" panose="020B0600070205080204" pitchFamily="34" charset="-128"/>
                </a:rPr>
                <a:t> - cytosine</a:t>
              </a:r>
            </a:p>
          </p:txBody>
        </p:sp>
      </p:grpSp>
      <p:sp>
        <p:nvSpPr>
          <p:cNvPr id="13" name="Title 1">
            <a:extLst>
              <a:ext uri="{FF2B5EF4-FFF2-40B4-BE49-F238E27FC236}">
                <a16:creationId xmlns:a16="http://schemas.microsoft.com/office/drawing/2014/main" id="{5C8AD0F5-74DC-EE49-A85A-E7061E38969A}"/>
              </a:ext>
            </a:extLst>
          </p:cNvPr>
          <p:cNvSpPr txBox="1">
            <a:spLocks/>
          </p:cNvSpPr>
          <p:nvPr/>
        </p:nvSpPr>
        <p:spPr bwMode="gray">
          <a:xfrm>
            <a:off x="1905000" y="114300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6:</a:t>
            </a:r>
            <a:r>
              <a:rPr lang="en-AU" b="1"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t>
            </a:r>
            <a:r>
              <a:rPr lang="en-AU" b="1" dirty="0">
                <a:solidFill>
                  <a:srgbClr val="013658"/>
                </a:solidFill>
                <a:latin typeface="Arial"/>
              </a:rPr>
              <a:t> Identify and describe the technique/s used by researchers to sequence genes/genomes</a:t>
            </a:r>
            <a:br>
              <a:rPr lang="en-AU"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endParaRPr lang="en-US" kern="0" dirty="0">
              <a:solidFill>
                <a:srgbClr val="013658"/>
              </a:solidFill>
              <a:latin typeface="Arial"/>
            </a:endParaRPr>
          </a:p>
        </p:txBody>
      </p:sp>
    </p:spTree>
    <p:extLst>
      <p:ext uri="{BB962C8B-B14F-4D97-AF65-F5344CB8AC3E}">
        <p14:creationId xmlns:p14="http://schemas.microsoft.com/office/powerpoint/2010/main" val="4106296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a:extLst>
              <a:ext uri="{FF2B5EF4-FFF2-40B4-BE49-F238E27FC236}">
                <a16:creationId xmlns:a16="http://schemas.microsoft.com/office/drawing/2014/main" id="{ADCEECB0-9785-4B41-89D6-0FDF8E1B9C87}"/>
              </a:ext>
            </a:extLst>
          </p:cNvPr>
          <p:cNvSpPr txBox="1">
            <a:spLocks/>
          </p:cNvSpPr>
          <p:nvPr/>
        </p:nvSpPr>
        <p:spPr bwMode="gray">
          <a:xfrm>
            <a:off x="1676400" y="1524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rPr>
              <a:t>Genetic engineering techniques</a:t>
            </a:r>
          </a:p>
        </p:txBody>
      </p:sp>
      <p:pic>
        <p:nvPicPr>
          <p:cNvPr id="1026" name="Picture 2" descr="DNA sequencing"/>
          <p:cNvPicPr>
            <a:picLocks noChangeAspect="1" noChangeArrowheads="1"/>
          </p:cNvPicPr>
          <p:nvPr/>
        </p:nvPicPr>
        <p:blipFill rotWithShape="1">
          <a:blip r:embed="rId2">
            <a:extLst>
              <a:ext uri="{28A0092B-C50C-407E-A947-70E740481C1C}">
                <a14:useLocalDpi xmlns:a14="http://schemas.microsoft.com/office/drawing/2010/main" val="0"/>
              </a:ext>
            </a:extLst>
          </a:blip>
          <a:srcRect r="54225"/>
          <a:stretch/>
        </p:blipFill>
        <p:spPr bwMode="auto">
          <a:xfrm>
            <a:off x="7602212" y="1676401"/>
            <a:ext cx="3065788" cy="49937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1BB16C4-E4E5-0740-B927-E35FA2F4FD79}"/>
              </a:ext>
            </a:extLst>
          </p:cNvPr>
          <p:cNvSpPr txBox="1"/>
          <p:nvPr/>
        </p:nvSpPr>
        <p:spPr>
          <a:xfrm>
            <a:off x="1905000" y="2136339"/>
            <a:ext cx="4572000" cy="3477875"/>
          </a:xfrm>
          <a:prstGeom prst="rect">
            <a:avLst/>
          </a:prstGeom>
          <a:noFill/>
        </p:spPr>
        <p:txBody>
          <a:bodyPr wrap="square" rtlCol="0">
            <a:spAutoFit/>
          </a:bodyPr>
          <a:lstStyle/>
          <a:p>
            <a:pPr eaLnBrk="0" fontAlgn="base" hangingPunct="0">
              <a:spcBef>
                <a:spcPct val="0"/>
              </a:spcBef>
              <a:spcAft>
                <a:spcPct val="0"/>
              </a:spcAft>
            </a:pPr>
            <a:r>
              <a:rPr lang="en-US" sz="2200" b="1" dirty="0">
                <a:solidFill>
                  <a:srgbClr val="000000"/>
                </a:solidFill>
                <a:latin typeface="Arial" panose="020B0604020202020204" pitchFamily="34" charset="0"/>
                <a:ea typeface="MS PGothic" panose="020B0600070205080204" pitchFamily="34" charset="-128"/>
              </a:rPr>
              <a:t>THIRD – Synthesis of DNA</a:t>
            </a:r>
          </a:p>
          <a:p>
            <a:pPr marL="285750" indent="-285750" eaLnBrk="0" fontAlgn="base" hangingPunct="0">
              <a:spcBef>
                <a:spcPct val="0"/>
              </a:spcBef>
              <a:spcAft>
                <a:spcPct val="0"/>
              </a:spcAft>
              <a:buFont typeface="Arial" panose="020B0604020202020204" pitchFamily="34" charset="0"/>
              <a:buChar char="•"/>
            </a:pPr>
            <a:r>
              <a:rPr lang="en-US" sz="2200" dirty="0">
                <a:solidFill>
                  <a:srgbClr val="000000"/>
                </a:solidFill>
                <a:latin typeface="Arial" panose="020B0604020202020204" pitchFamily="34" charset="0"/>
                <a:ea typeface="MS PGothic" panose="020B0600070205080204" pitchFamily="34" charset="-128"/>
              </a:rPr>
              <a:t>The radioactively labelled primers anneal to the 3’ end of the DNA template strands </a:t>
            </a:r>
          </a:p>
          <a:p>
            <a:pPr marL="285750" indent="-285750" eaLnBrk="0" fontAlgn="base" hangingPunct="0">
              <a:spcBef>
                <a:spcPct val="0"/>
              </a:spcBef>
              <a:spcAft>
                <a:spcPct val="0"/>
              </a:spcAft>
              <a:buFont typeface="Arial" panose="020B0604020202020204" pitchFamily="34" charset="0"/>
              <a:buChar char="•"/>
            </a:pPr>
            <a:r>
              <a:rPr lang="en-US" sz="2200" dirty="0">
                <a:solidFill>
                  <a:srgbClr val="000000"/>
                </a:solidFill>
                <a:latin typeface="Arial" panose="020B0604020202020204" pitchFamily="34" charset="0"/>
                <a:ea typeface="MS PGothic" panose="020B0600070205080204" pitchFamily="34" charset="-128"/>
              </a:rPr>
              <a:t>DNA polymerase extends the primer by adding free nucleotides complementary to the template strand in a 5’ to 3’ direction, synthesizing a new strand of DNA</a:t>
            </a:r>
          </a:p>
        </p:txBody>
      </p:sp>
      <p:sp>
        <p:nvSpPr>
          <p:cNvPr id="6" name="Title 1">
            <a:extLst>
              <a:ext uri="{FF2B5EF4-FFF2-40B4-BE49-F238E27FC236}">
                <a16:creationId xmlns:a16="http://schemas.microsoft.com/office/drawing/2014/main" id="{15DF34E8-2CA3-6A48-B79E-653A91CAE76C}"/>
              </a:ext>
            </a:extLst>
          </p:cNvPr>
          <p:cNvSpPr txBox="1">
            <a:spLocks/>
          </p:cNvSpPr>
          <p:nvPr/>
        </p:nvSpPr>
        <p:spPr bwMode="gray">
          <a:xfrm>
            <a:off x="1905000" y="114300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6:</a:t>
            </a:r>
            <a:r>
              <a:rPr lang="en-AU" b="1"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t>
            </a:r>
            <a:r>
              <a:rPr lang="en-AU" b="1" dirty="0">
                <a:solidFill>
                  <a:srgbClr val="013658"/>
                </a:solidFill>
                <a:latin typeface="Arial"/>
              </a:rPr>
              <a:t> Identify and describe the technique/s used by researchers to sequence genes/genomes</a:t>
            </a:r>
            <a:br>
              <a:rPr lang="en-AU"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endParaRPr lang="en-US" kern="0" dirty="0">
              <a:solidFill>
                <a:srgbClr val="013658"/>
              </a:solidFill>
              <a:latin typeface="Arial"/>
            </a:endParaRPr>
          </a:p>
        </p:txBody>
      </p:sp>
    </p:spTree>
    <p:extLst>
      <p:ext uri="{BB962C8B-B14F-4D97-AF65-F5344CB8AC3E}">
        <p14:creationId xmlns:p14="http://schemas.microsoft.com/office/powerpoint/2010/main" val="1429361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a:extLst>
              <a:ext uri="{FF2B5EF4-FFF2-40B4-BE49-F238E27FC236}">
                <a16:creationId xmlns:a16="http://schemas.microsoft.com/office/drawing/2014/main" id="{ADCEECB0-9785-4B41-89D6-0FDF8E1B9C87}"/>
              </a:ext>
            </a:extLst>
          </p:cNvPr>
          <p:cNvSpPr txBox="1">
            <a:spLocks/>
          </p:cNvSpPr>
          <p:nvPr/>
        </p:nvSpPr>
        <p:spPr bwMode="gray">
          <a:xfrm>
            <a:off x="1676400" y="1524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rPr>
              <a:t>Genetic engineering techniques</a:t>
            </a:r>
          </a:p>
        </p:txBody>
      </p:sp>
      <p:pic>
        <p:nvPicPr>
          <p:cNvPr id="1026" name="Picture 2" descr="DNA sequencing"/>
          <p:cNvPicPr>
            <a:picLocks noChangeAspect="1" noChangeArrowheads="1"/>
          </p:cNvPicPr>
          <p:nvPr/>
        </p:nvPicPr>
        <p:blipFill rotWithShape="1">
          <a:blip r:embed="rId2">
            <a:extLst>
              <a:ext uri="{28A0092B-C50C-407E-A947-70E740481C1C}">
                <a14:useLocalDpi xmlns:a14="http://schemas.microsoft.com/office/drawing/2010/main" val="0"/>
              </a:ext>
            </a:extLst>
          </a:blip>
          <a:srcRect r="54225"/>
          <a:stretch/>
        </p:blipFill>
        <p:spPr bwMode="auto">
          <a:xfrm>
            <a:off x="7602212" y="1676401"/>
            <a:ext cx="3065788" cy="49937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1BB16C4-E4E5-0740-B927-E35FA2F4FD79}"/>
              </a:ext>
            </a:extLst>
          </p:cNvPr>
          <p:cNvSpPr txBox="1"/>
          <p:nvPr/>
        </p:nvSpPr>
        <p:spPr>
          <a:xfrm>
            <a:off x="1905000" y="1930890"/>
            <a:ext cx="4572000" cy="1754326"/>
          </a:xfrm>
          <a:prstGeom prst="rect">
            <a:avLst/>
          </a:prstGeom>
          <a:noFill/>
        </p:spPr>
        <p:txBody>
          <a:bodyPr wrap="square" rtlCol="0">
            <a:spAutoFit/>
          </a:bodyPr>
          <a:lstStyle/>
          <a:p>
            <a:pPr marL="285750" indent="-285750" eaLnBrk="0" fontAlgn="base" hangingPunct="0">
              <a:spcBef>
                <a:spcPct val="0"/>
              </a:spcBef>
              <a:spcAft>
                <a:spcPct val="0"/>
              </a:spcAft>
              <a:buFont typeface="Arial" panose="020B0604020202020204" pitchFamily="34" charset="0"/>
              <a:buChar char="•"/>
            </a:pPr>
            <a:r>
              <a:rPr lang="en-US" dirty="0">
                <a:solidFill>
                  <a:srgbClr val="000000"/>
                </a:solidFill>
                <a:latin typeface="Arial" panose="020B0604020202020204" pitchFamily="34" charset="0"/>
                <a:ea typeface="MS PGothic" panose="020B0600070205080204" pitchFamily="34" charset="-128"/>
              </a:rPr>
              <a:t>When a </a:t>
            </a:r>
            <a:r>
              <a:rPr lang="en-US" dirty="0" err="1">
                <a:solidFill>
                  <a:srgbClr val="000000"/>
                </a:solidFill>
                <a:latin typeface="Arial" panose="020B0604020202020204" pitchFamily="34" charset="0"/>
                <a:ea typeface="MS PGothic" panose="020B0600070205080204" pitchFamily="34" charset="-128"/>
              </a:rPr>
              <a:t>dideoxynucleotide</a:t>
            </a:r>
            <a:r>
              <a:rPr lang="en-US" dirty="0">
                <a:solidFill>
                  <a:srgbClr val="000000"/>
                </a:solidFill>
                <a:latin typeface="Arial" panose="020B0604020202020204" pitchFamily="34" charset="0"/>
                <a:ea typeface="MS PGothic" panose="020B0600070205080204" pitchFamily="34" charset="-128"/>
              </a:rPr>
              <a:t> is added is added synthesis of the new DNA strand stops as another nucleotide is unable to be added</a:t>
            </a:r>
          </a:p>
          <a:p>
            <a:pPr marL="285750" indent="-285750" eaLnBrk="0" fontAlgn="base" hangingPunct="0">
              <a:spcBef>
                <a:spcPct val="0"/>
              </a:spcBef>
              <a:spcAft>
                <a:spcPct val="0"/>
              </a:spcAft>
              <a:buFont typeface="Arial" panose="020B0604020202020204" pitchFamily="34" charset="0"/>
              <a:buChar char="•"/>
            </a:pPr>
            <a:r>
              <a:rPr lang="en-US" dirty="0">
                <a:solidFill>
                  <a:srgbClr val="000000"/>
                </a:solidFill>
                <a:latin typeface="Arial" panose="020B0604020202020204" pitchFamily="34" charset="0"/>
                <a:ea typeface="MS PGothic" panose="020B0600070205080204" pitchFamily="34" charset="-128"/>
              </a:rPr>
              <a:t>The addition of the </a:t>
            </a:r>
            <a:r>
              <a:rPr lang="en-US" dirty="0" err="1">
                <a:solidFill>
                  <a:srgbClr val="000000"/>
                </a:solidFill>
                <a:latin typeface="Arial" panose="020B0604020202020204" pitchFamily="34" charset="0"/>
                <a:ea typeface="MS PGothic" panose="020B0600070205080204" pitchFamily="34" charset="-128"/>
              </a:rPr>
              <a:t>dideoxynucleotide</a:t>
            </a:r>
            <a:r>
              <a:rPr lang="en-US" dirty="0">
                <a:solidFill>
                  <a:srgbClr val="000000"/>
                </a:solidFill>
                <a:latin typeface="Arial" panose="020B0604020202020204" pitchFamily="34" charset="0"/>
                <a:ea typeface="MS PGothic" panose="020B0600070205080204" pitchFamily="34" charset="-128"/>
              </a:rPr>
              <a:t> is random</a:t>
            </a:r>
          </a:p>
        </p:txBody>
      </p:sp>
      <p:sp>
        <p:nvSpPr>
          <p:cNvPr id="6" name="Title 1">
            <a:extLst>
              <a:ext uri="{FF2B5EF4-FFF2-40B4-BE49-F238E27FC236}">
                <a16:creationId xmlns:a16="http://schemas.microsoft.com/office/drawing/2014/main" id="{810187F0-DA94-9040-95C3-BD6F1E966325}"/>
              </a:ext>
            </a:extLst>
          </p:cNvPr>
          <p:cNvSpPr txBox="1">
            <a:spLocks/>
          </p:cNvSpPr>
          <p:nvPr/>
        </p:nvSpPr>
        <p:spPr bwMode="gray">
          <a:xfrm>
            <a:off x="1905000" y="114300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6:</a:t>
            </a:r>
            <a:r>
              <a:rPr lang="en-AU" b="1"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t>
            </a:r>
            <a:r>
              <a:rPr lang="en-AU" b="1" dirty="0">
                <a:solidFill>
                  <a:srgbClr val="013658"/>
                </a:solidFill>
                <a:latin typeface="Arial"/>
              </a:rPr>
              <a:t> Identify and describe the technique/s used by researchers to sequence genes/genomes</a:t>
            </a:r>
            <a:br>
              <a:rPr lang="en-AU"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endParaRPr lang="en-US" kern="0" dirty="0">
              <a:solidFill>
                <a:srgbClr val="013658"/>
              </a:solidFill>
              <a:latin typeface="Arial"/>
            </a:endParaRPr>
          </a:p>
        </p:txBody>
      </p:sp>
    </p:spTree>
    <p:extLst>
      <p:ext uri="{BB962C8B-B14F-4D97-AF65-F5344CB8AC3E}">
        <p14:creationId xmlns:p14="http://schemas.microsoft.com/office/powerpoint/2010/main" val="21498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a:extLst>
              <a:ext uri="{FF2B5EF4-FFF2-40B4-BE49-F238E27FC236}">
                <a16:creationId xmlns:a16="http://schemas.microsoft.com/office/drawing/2014/main" id="{ADCEECB0-9785-4B41-89D6-0FDF8E1B9C87}"/>
              </a:ext>
            </a:extLst>
          </p:cNvPr>
          <p:cNvSpPr txBox="1">
            <a:spLocks/>
          </p:cNvSpPr>
          <p:nvPr/>
        </p:nvSpPr>
        <p:spPr bwMode="gray">
          <a:xfrm>
            <a:off x="1676400" y="1524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rPr>
              <a:t>Genetic engineering techniques</a:t>
            </a:r>
          </a:p>
        </p:txBody>
      </p:sp>
      <p:pic>
        <p:nvPicPr>
          <p:cNvPr id="1026" name="Picture 2" descr="DNA sequencing"/>
          <p:cNvPicPr>
            <a:picLocks noChangeAspect="1" noChangeArrowheads="1"/>
          </p:cNvPicPr>
          <p:nvPr/>
        </p:nvPicPr>
        <p:blipFill rotWithShape="1">
          <a:blip r:embed="rId2">
            <a:extLst>
              <a:ext uri="{28A0092B-C50C-407E-A947-70E740481C1C}">
                <a14:useLocalDpi xmlns:a14="http://schemas.microsoft.com/office/drawing/2010/main" val="0"/>
              </a:ext>
            </a:extLst>
          </a:blip>
          <a:srcRect r="52760"/>
          <a:stretch/>
        </p:blipFill>
        <p:spPr bwMode="auto">
          <a:xfrm>
            <a:off x="7683004" y="1828800"/>
            <a:ext cx="2991923" cy="47222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9ADBEDF-74E8-DB40-914E-207217D84820}"/>
              </a:ext>
            </a:extLst>
          </p:cNvPr>
          <p:cNvSpPr txBox="1"/>
          <p:nvPr/>
        </p:nvSpPr>
        <p:spPr>
          <a:xfrm>
            <a:off x="2209800" y="2533379"/>
            <a:ext cx="4191000" cy="1446550"/>
          </a:xfrm>
          <a:prstGeom prst="rect">
            <a:avLst/>
          </a:prstGeom>
          <a:noFill/>
        </p:spPr>
        <p:txBody>
          <a:bodyPr wrap="square" rtlCol="0">
            <a:spAutoFit/>
          </a:bodyPr>
          <a:lstStyle/>
          <a:p>
            <a:pPr eaLnBrk="0" fontAlgn="base" hangingPunct="0">
              <a:spcBef>
                <a:spcPct val="0"/>
              </a:spcBef>
              <a:spcAft>
                <a:spcPct val="0"/>
              </a:spcAft>
            </a:pPr>
            <a:r>
              <a:rPr lang="en-US" sz="2200" dirty="0">
                <a:solidFill>
                  <a:srgbClr val="000000"/>
                </a:solidFill>
                <a:latin typeface="Arial" panose="020B0604020202020204" pitchFamily="34" charset="0"/>
                <a:ea typeface="MS PGothic" panose="020B0600070205080204" pitchFamily="34" charset="-128"/>
              </a:rPr>
              <a:t>Different lengths of DNA are produced in each of the four reactions indicating the positions of the nucleotides</a:t>
            </a:r>
          </a:p>
        </p:txBody>
      </p:sp>
      <p:sp>
        <p:nvSpPr>
          <p:cNvPr id="6" name="Title 1">
            <a:extLst>
              <a:ext uri="{FF2B5EF4-FFF2-40B4-BE49-F238E27FC236}">
                <a16:creationId xmlns:a16="http://schemas.microsoft.com/office/drawing/2014/main" id="{5317864F-8C14-DA43-92A0-1E1DD9EBCF28}"/>
              </a:ext>
            </a:extLst>
          </p:cNvPr>
          <p:cNvSpPr txBox="1">
            <a:spLocks/>
          </p:cNvSpPr>
          <p:nvPr/>
        </p:nvSpPr>
        <p:spPr bwMode="gray">
          <a:xfrm>
            <a:off x="1905000" y="114300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6:</a:t>
            </a:r>
            <a:r>
              <a:rPr lang="en-AU" b="1"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t>
            </a:r>
            <a:r>
              <a:rPr lang="en-AU" b="1" dirty="0">
                <a:solidFill>
                  <a:srgbClr val="013658"/>
                </a:solidFill>
                <a:latin typeface="Arial"/>
              </a:rPr>
              <a:t> Identify and describe the technique/s used by researchers to sequence genes/genomes</a:t>
            </a:r>
            <a:br>
              <a:rPr lang="en-AU"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endParaRPr lang="en-US" kern="0" dirty="0">
              <a:solidFill>
                <a:srgbClr val="013658"/>
              </a:solidFill>
              <a:latin typeface="Arial"/>
            </a:endParaRPr>
          </a:p>
        </p:txBody>
      </p:sp>
    </p:spTree>
    <p:extLst>
      <p:ext uri="{BB962C8B-B14F-4D97-AF65-F5344CB8AC3E}">
        <p14:creationId xmlns:p14="http://schemas.microsoft.com/office/powerpoint/2010/main" val="4112403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a:extLst>
              <a:ext uri="{FF2B5EF4-FFF2-40B4-BE49-F238E27FC236}">
                <a16:creationId xmlns:a16="http://schemas.microsoft.com/office/drawing/2014/main" id="{ADCEECB0-9785-4B41-89D6-0FDF8E1B9C87}"/>
              </a:ext>
            </a:extLst>
          </p:cNvPr>
          <p:cNvSpPr txBox="1">
            <a:spLocks/>
          </p:cNvSpPr>
          <p:nvPr/>
        </p:nvSpPr>
        <p:spPr bwMode="gray">
          <a:xfrm>
            <a:off x="1676400" y="1524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rPr>
              <a:t>Genetic engineering techniques</a:t>
            </a:r>
          </a:p>
        </p:txBody>
      </p:sp>
      <p:pic>
        <p:nvPicPr>
          <p:cNvPr id="1026" name="Picture 2" descr="DNA sequenc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3812" y="1828801"/>
            <a:ext cx="5199388" cy="3876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A6F5ECC-FF95-C04B-8310-BD6939C68627}"/>
              </a:ext>
            </a:extLst>
          </p:cNvPr>
          <p:cNvSpPr txBox="1"/>
          <p:nvPr/>
        </p:nvSpPr>
        <p:spPr>
          <a:xfrm>
            <a:off x="2124706" y="1929348"/>
            <a:ext cx="2819400" cy="3785652"/>
          </a:xfrm>
          <a:prstGeom prst="rect">
            <a:avLst/>
          </a:prstGeom>
          <a:noFill/>
        </p:spPr>
        <p:txBody>
          <a:bodyPr wrap="square" rtlCol="0">
            <a:spAutoFit/>
          </a:bodyPr>
          <a:lstStyle/>
          <a:p>
            <a:pPr eaLnBrk="0" fontAlgn="base" hangingPunct="0">
              <a:spcBef>
                <a:spcPct val="0"/>
              </a:spcBef>
              <a:spcAft>
                <a:spcPct val="0"/>
              </a:spcAft>
            </a:pPr>
            <a:r>
              <a:rPr lang="en-US" sz="2000" b="1" dirty="0">
                <a:solidFill>
                  <a:srgbClr val="000000"/>
                </a:solidFill>
                <a:latin typeface="Arial" panose="020B0604020202020204" pitchFamily="34" charset="0"/>
                <a:ea typeface="MS PGothic" panose="020B0600070205080204" pitchFamily="34" charset="-128"/>
              </a:rPr>
              <a:t>FOURTH – </a:t>
            </a:r>
            <a:r>
              <a:rPr lang="en-US" sz="2000" b="1" dirty="0" err="1">
                <a:solidFill>
                  <a:srgbClr val="000000"/>
                </a:solidFill>
                <a:latin typeface="Arial" panose="020B0604020202020204" pitchFamily="34" charset="0"/>
                <a:ea typeface="MS PGothic" panose="020B0600070205080204" pitchFamily="34" charset="-128"/>
              </a:rPr>
              <a:t>Visualing</a:t>
            </a:r>
            <a:r>
              <a:rPr lang="en-US" sz="2000" b="1" dirty="0">
                <a:solidFill>
                  <a:srgbClr val="000000"/>
                </a:solidFill>
                <a:latin typeface="Arial" panose="020B0604020202020204" pitchFamily="34" charset="0"/>
                <a:ea typeface="MS PGothic" panose="020B0600070205080204" pitchFamily="34" charset="-128"/>
              </a:rPr>
              <a:t> the DNA</a:t>
            </a:r>
          </a:p>
          <a:p>
            <a:pPr marL="285750" indent="-285750" eaLnBrk="0" fontAlgn="base" hangingPunct="0">
              <a:spcBef>
                <a:spcPct val="0"/>
              </a:spcBef>
              <a:spcAft>
                <a:spcPct val="0"/>
              </a:spcAft>
              <a:buFont typeface="Arial" panose="020B0604020202020204" pitchFamily="34" charset="0"/>
              <a:buChar char="•"/>
            </a:pPr>
            <a:r>
              <a:rPr lang="en-US" sz="2000" dirty="0">
                <a:solidFill>
                  <a:srgbClr val="000000"/>
                </a:solidFill>
                <a:latin typeface="Arial" panose="020B0604020202020204" pitchFamily="34" charset="0"/>
                <a:ea typeface="MS PGothic" panose="020B0600070205080204" pitchFamily="34" charset="-128"/>
              </a:rPr>
              <a:t>The resulting DNA fragments from the four reactions are separated by gel electrophoresis</a:t>
            </a:r>
          </a:p>
          <a:p>
            <a:pPr marL="285750" indent="-285750" eaLnBrk="0" fontAlgn="base" hangingPunct="0">
              <a:spcBef>
                <a:spcPct val="0"/>
              </a:spcBef>
              <a:spcAft>
                <a:spcPct val="0"/>
              </a:spcAft>
              <a:buFont typeface="Arial" panose="020B0604020202020204" pitchFamily="34" charset="0"/>
              <a:buChar char="•"/>
            </a:pPr>
            <a:r>
              <a:rPr lang="en-US" sz="2000" dirty="0">
                <a:solidFill>
                  <a:srgbClr val="000000"/>
                </a:solidFill>
                <a:latin typeface="Arial" panose="020B0604020202020204" pitchFamily="34" charset="0"/>
                <a:ea typeface="MS PGothic" panose="020B0600070205080204" pitchFamily="34" charset="-128"/>
              </a:rPr>
              <a:t>The nucleotides which are different </a:t>
            </a:r>
            <a:r>
              <a:rPr lang="en-US" sz="2000" dirty="0" err="1">
                <a:solidFill>
                  <a:srgbClr val="000000"/>
                </a:solidFill>
                <a:latin typeface="Arial" panose="020B0604020202020204" pitchFamily="34" charset="0"/>
                <a:ea typeface="MS PGothic" panose="020B0600070205080204" pitchFamily="34" charset="-128"/>
              </a:rPr>
              <a:t>colours</a:t>
            </a:r>
            <a:r>
              <a:rPr lang="en-US" sz="2000" dirty="0">
                <a:solidFill>
                  <a:srgbClr val="000000"/>
                </a:solidFill>
                <a:latin typeface="Arial" panose="020B0604020202020204" pitchFamily="34" charset="0"/>
                <a:ea typeface="MS PGothic" panose="020B0600070205080204" pitchFamily="34" charset="-128"/>
              </a:rPr>
              <a:t> are run in different lanes of the gel </a:t>
            </a:r>
          </a:p>
        </p:txBody>
      </p:sp>
      <p:sp>
        <p:nvSpPr>
          <p:cNvPr id="6" name="Title 1">
            <a:extLst>
              <a:ext uri="{FF2B5EF4-FFF2-40B4-BE49-F238E27FC236}">
                <a16:creationId xmlns:a16="http://schemas.microsoft.com/office/drawing/2014/main" id="{3B483F65-D523-904B-B82A-23BB8B4DFCA1}"/>
              </a:ext>
            </a:extLst>
          </p:cNvPr>
          <p:cNvSpPr txBox="1">
            <a:spLocks/>
          </p:cNvSpPr>
          <p:nvPr/>
        </p:nvSpPr>
        <p:spPr bwMode="gray">
          <a:xfrm>
            <a:off x="1905000" y="114300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6:</a:t>
            </a:r>
            <a:r>
              <a:rPr lang="en-AU" b="1"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t>
            </a:r>
            <a:r>
              <a:rPr lang="en-AU" b="1" dirty="0">
                <a:solidFill>
                  <a:srgbClr val="013658"/>
                </a:solidFill>
                <a:latin typeface="Arial"/>
              </a:rPr>
              <a:t> Identify and describe the technique/s used by researchers to sequence genes/genomes</a:t>
            </a:r>
            <a:br>
              <a:rPr lang="en-AU"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endParaRPr lang="en-US" kern="0" dirty="0">
              <a:solidFill>
                <a:srgbClr val="013658"/>
              </a:solidFill>
              <a:latin typeface="Arial"/>
            </a:endParaRPr>
          </a:p>
        </p:txBody>
      </p:sp>
    </p:spTree>
    <p:extLst>
      <p:ext uri="{BB962C8B-B14F-4D97-AF65-F5344CB8AC3E}">
        <p14:creationId xmlns:p14="http://schemas.microsoft.com/office/powerpoint/2010/main" val="629687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a:extLst>
              <a:ext uri="{FF2B5EF4-FFF2-40B4-BE49-F238E27FC236}">
                <a16:creationId xmlns:a16="http://schemas.microsoft.com/office/drawing/2014/main" id="{ADCEECB0-9785-4B41-89D6-0FDF8E1B9C87}"/>
              </a:ext>
            </a:extLst>
          </p:cNvPr>
          <p:cNvSpPr txBox="1">
            <a:spLocks/>
          </p:cNvSpPr>
          <p:nvPr/>
        </p:nvSpPr>
        <p:spPr bwMode="gray">
          <a:xfrm>
            <a:off x="1676400" y="1524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rPr>
              <a:t>Genetic engineering techniques</a:t>
            </a:r>
          </a:p>
        </p:txBody>
      </p:sp>
      <p:pic>
        <p:nvPicPr>
          <p:cNvPr id="1026" name="Picture 2" descr="DNA sequenc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3812" y="1828801"/>
            <a:ext cx="5199388" cy="3876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A6F5ECC-FF95-C04B-8310-BD6939C68627}"/>
              </a:ext>
            </a:extLst>
          </p:cNvPr>
          <p:cNvSpPr txBox="1"/>
          <p:nvPr/>
        </p:nvSpPr>
        <p:spPr>
          <a:xfrm>
            <a:off x="1891659" y="1929349"/>
            <a:ext cx="3285494" cy="4401205"/>
          </a:xfrm>
          <a:prstGeom prst="rect">
            <a:avLst/>
          </a:prstGeom>
          <a:noFill/>
        </p:spPr>
        <p:txBody>
          <a:bodyPr wrap="square" rtlCol="0">
            <a:spAutoFit/>
          </a:bodyPr>
          <a:lstStyle/>
          <a:p>
            <a:pPr marL="285750" indent="-285750" eaLnBrk="0" fontAlgn="base" hangingPunct="0">
              <a:spcBef>
                <a:spcPct val="0"/>
              </a:spcBef>
              <a:spcAft>
                <a:spcPct val="0"/>
              </a:spcAft>
              <a:buFont typeface="Arial" panose="020B0604020202020204" pitchFamily="34" charset="0"/>
              <a:buChar char="•"/>
            </a:pPr>
            <a:r>
              <a:rPr lang="en-US" sz="2000" dirty="0">
                <a:solidFill>
                  <a:srgbClr val="000000"/>
                </a:solidFill>
                <a:latin typeface="Arial" panose="020B0604020202020204" pitchFamily="34" charset="0"/>
                <a:ea typeface="MS PGothic" panose="020B0600070205080204" pitchFamily="34" charset="-128"/>
              </a:rPr>
              <a:t>If using a sequencing machine (not done originally), as the gel electrophoresis proceeds, a laser scans across the bottom of the gel, detecting the different dyes &amp; revealing the sequence of the bases</a:t>
            </a:r>
          </a:p>
          <a:p>
            <a:pPr marL="285750" indent="-285750" eaLnBrk="0" fontAlgn="base" hangingPunct="0">
              <a:spcBef>
                <a:spcPct val="0"/>
              </a:spcBef>
              <a:spcAft>
                <a:spcPct val="0"/>
              </a:spcAft>
              <a:buFont typeface="Arial" panose="020B0604020202020204" pitchFamily="34" charset="0"/>
              <a:buChar char="•"/>
            </a:pPr>
            <a:r>
              <a:rPr lang="en-US" sz="2000" dirty="0">
                <a:solidFill>
                  <a:srgbClr val="000000"/>
                </a:solidFill>
                <a:latin typeface="Arial" panose="020B0604020202020204" pitchFamily="34" charset="0"/>
                <a:ea typeface="MS PGothic" panose="020B0600070205080204" pitchFamily="34" charset="-128"/>
              </a:rPr>
              <a:t>The smallest strands appear towards the bottom and the larger strands at the top</a:t>
            </a:r>
          </a:p>
        </p:txBody>
      </p:sp>
      <p:sp>
        <p:nvSpPr>
          <p:cNvPr id="6" name="Title 1">
            <a:extLst>
              <a:ext uri="{FF2B5EF4-FFF2-40B4-BE49-F238E27FC236}">
                <a16:creationId xmlns:a16="http://schemas.microsoft.com/office/drawing/2014/main" id="{1C36FFD0-FF5B-BF46-93AF-66E85090BF95}"/>
              </a:ext>
            </a:extLst>
          </p:cNvPr>
          <p:cNvSpPr txBox="1">
            <a:spLocks/>
          </p:cNvSpPr>
          <p:nvPr/>
        </p:nvSpPr>
        <p:spPr bwMode="gray">
          <a:xfrm>
            <a:off x="1905000" y="114300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6:</a:t>
            </a:r>
            <a:r>
              <a:rPr lang="en-AU" b="1"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t>
            </a:r>
            <a:r>
              <a:rPr lang="en-AU" b="1" dirty="0">
                <a:solidFill>
                  <a:srgbClr val="013658"/>
                </a:solidFill>
                <a:latin typeface="Arial"/>
              </a:rPr>
              <a:t> Identify and describe the technique/s used by researchers to sequence genes/genomes</a:t>
            </a:r>
            <a:br>
              <a:rPr lang="en-AU"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endParaRPr lang="en-US" kern="0" dirty="0">
              <a:solidFill>
                <a:srgbClr val="013658"/>
              </a:solidFill>
              <a:latin typeface="Arial"/>
            </a:endParaRPr>
          </a:p>
        </p:txBody>
      </p:sp>
    </p:spTree>
    <p:extLst>
      <p:ext uri="{BB962C8B-B14F-4D97-AF65-F5344CB8AC3E}">
        <p14:creationId xmlns:p14="http://schemas.microsoft.com/office/powerpoint/2010/main" val="2400096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3">
            <a:extLst>
              <a:ext uri="{FF2B5EF4-FFF2-40B4-BE49-F238E27FC236}">
                <a16:creationId xmlns:a16="http://schemas.microsoft.com/office/drawing/2014/main" id="{297065E2-B2AD-8043-976A-C5A85819D1B1}"/>
              </a:ext>
            </a:extLst>
          </p:cNvPr>
          <p:cNvGrpSpPr>
            <a:grpSpLocks/>
          </p:cNvGrpSpPr>
          <p:nvPr/>
        </p:nvGrpSpPr>
        <p:grpSpPr bwMode="auto">
          <a:xfrm>
            <a:off x="2209800" y="1371599"/>
            <a:ext cx="7600950" cy="2971800"/>
            <a:chOff x="933450" y="4648200"/>
            <a:chExt cx="7600950" cy="1511300"/>
          </a:xfrm>
        </p:grpSpPr>
        <p:sp>
          <p:nvSpPr>
            <p:cNvPr id="9" name="Text Box 3">
              <a:extLst>
                <a:ext uri="{FF2B5EF4-FFF2-40B4-BE49-F238E27FC236}">
                  <a16:creationId xmlns:a16="http://schemas.microsoft.com/office/drawing/2014/main" id="{0F925F13-4444-154E-8A0B-CF877136F395}"/>
                </a:ext>
              </a:extLst>
            </p:cNvPr>
            <p:cNvSpPr txBox="1"/>
            <p:nvPr/>
          </p:nvSpPr>
          <p:spPr bwMode="auto">
            <a:xfrm>
              <a:off x="933450" y="4648200"/>
              <a:ext cx="7600950" cy="1511300"/>
            </a:xfrm>
            <a:prstGeom prst="rect">
              <a:avLst/>
            </a:prstGeom>
            <a:solidFill>
              <a:schemeClr val="bg1">
                <a:lumMod val="85000"/>
              </a:schemeClr>
            </a:solidFill>
            <a:ln w="6350">
              <a:solidFill>
                <a:prstClr val="black"/>
              </a:solidFill>
            </a:ln>
          </p:spPr>
          <p:txBody>
            <a:bodyPr/>
            <a:lstStyle/>
            <a:p>
              <a:pPr eaLnBrk="0" fontAlgn="base" hangingPunct="0">
                <a:spcBef>
                  <a:spcPct val="0"/>
                </a:spcBef>
                <a:spcAft>
                  <a:spcPct val="0"/>
                </a:spcAft>
                <a:defRPr/>
              </a:pPr>
              <a:r>
                <a:rPr lang="en-AU" sz="24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p:txBody>
        </p:sp>
        <p:grpSp>
          <p:nvGrpSpPr>
            <p:cNvPr id="18435" name="Group 5">
              <a:extLst>
                <a:ext uri="{FF2B5EF4-FFF2-40B4-BE49-F238E27FC236}">
                  <a16:creationId xmlns:a16="http://schemas.microsoft.com/office/drawing/2014/main" id="{3AB736E0-4D35-E74C-9B3B-BEB83A428FB8}"/>
                </a:ext>
              </a:extLst>
            </p:cNvPr>
            <p:cNvGrpSpPr>
              <a:grpSpLocks/>
            </p:cNvGrpSpPr>
            <p:nvPr/>
          </p:nvGrpSpPr>
          <p:grpSpPr bwMode="auto">
            <a:xfrm>
              <a:off x="962660" y="4686952"/>
              <a:ext cx="1730658" cy="1011317"/>
              <a:chOff x="962660" y="4686952"/>
              <a:chExt cx="1730658" cy="1011317"/>
            </a:xfrm>
          </p:grpSpPr>
          <p:sp>
            <p:nvSpPr>
              <p:cNvPr id="7" name="Text Box 4">
                <a:extLst>
                  <a:ext uri="{FF2B5EF4-FFF2-40B4-BE49-F238E27FC236}">
                    <a16:creationId xmlns:a16="http://schemas.microsoft.com/office/drawing/2014/main" id="{807E81FE-3CAC-7147-8403-8E8AA5848C3A}"/>
                  </a:ext>
                </a:extLst>
              </p:cNvPr>
              <p:cNvSpPr txBox="1"/>
              <p:nvPr/>
            </p:nvSpPr>
            <p:spPr>
              <a:xfrm>
                <a:off x="962660" y="5306972"/>
                <a:ext cx="1713931" cy="391297"/>
              </a:xfrm>
              <a:prstGeom prst="rect">
                <a:avLst/>
              </a:prstGeom>
              <a:noFill/>
              <a:ln>
                <a:noFill/>
              </a:ln>
            </p:spPr>
            <p:txBody>
              <a:bodyPr wrap="none">
                <a:spAutoFit/>
              </a:bodyPr>
              <a:lstStyle/>
              <a:p>
                <a:pPr eaLnBrk="0" fontAlgn="base" hangingPunct="0">
                  <a:spcBef>
                    <a:spcPct val="0"/>
                  </a:spcBef>
                  <a:spcAft>
                    <a:spcPct val="0"/>
                  </a:spcAft>
                  <a:defRPr/>
                </a:pPr>
                <a:r>
                  <a:rPr lang="en-AU" sz="2200" b="1" dirty="0">
                    <a:ln w="10160" cap="flat" cmpd="sng" algn="ctr">
                      <a:solidFill>
                        <a:srgbClr val="5B9BD5"/>
                      </a:solidFill>
                      <a:prstDash val="solid"/>
                      <a:round/>
                    </a:ln>
                    <a:solidFill>
                      <a:srgbClr val="FFFFFF"/>
                    </a:solid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Essential</a:t>
                </a:r>
                <a:endParaRPr lang="en-AU" sz="22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defRPr/>
                </a:pPr>
                <a:r>
                  <a:rPr lang="en-AU" sz="2200" b="1" dirty="0">
                    <a:ln w="10160" cap="flat" cmpd="sng" algn="ctr">
                      <a:solidFill>
                        <a:srgbClr val="5B9BD5"/>
                      </a:solidFill>
                      <a:prstDash val="solid"/>
                      <a:round/>
                    </a:ln>
                    <a:solidFill>
                      <a:srgbClr val="FFFFFF"/>
                    </a:solid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Question:</a:t>
                </a:r>
                <a:endParaRPr lang="en-AU" sz="22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31">
                <a:extLst>
                  <a:ext uri="{FF2B5EF4-FFF2-40B4-BE49-F238E27FC236}">
                    <a16:creationId xmlns:a16="http://schemas.microsoft.com/office/drawing/2014/main" id="{AD455624-9763-B845-B2B3-08F2E4AC0927}"/>
                  </a:ext>
                </a:extLst>
              </p:cNvPr>
              <p:cNvSpPr txBox="1"/>
              <p:nvPr/>
            </p:nvSpPr>
            <p:spPr>
              <a:xfrm>
                <a:off x="979387" y="4686952"/>
                <a:ext cx="1713931" cy="219126"/>
              </a:xfrm>
              <a:prstGeom prst="rect">
                <a:avLst/>
              </a:prstGeom>
              <a:noFill/>
              <a:ln>
                <a:noFill/>
              </a:ln>
            </p:spPr>
            <p:txBody>
              <a:bodyPr wrap="none">
                <a:spAutoFit/>
              </a:bodyPr>
              <a:lstStyle/>
              <a:p>
                <a:pPr eaLnBrk="0" fontAlgn="base" hangingPunct="0">
                  <a:spcBef>
                    <a:spcPct val="0"/>
                  </a:spcBef>
                  <a:spcAft>
                    <a:spcPct val="0"/>
                  </a:spcAft>
                  <a:defRPr/>
                </a:pPr>
                <a:r>
                  <a:rPr lang="en-AU" sz="2200" b="1" dirty="0">
                    <a:ln w="10160" cap="flat" cmpd="sng" algn="ctr">
                      <a:solidFill>
                        <a:srgbClr val="5B9BD5"/>
                      </a:solidFill>
                      <a:prstDash val="solid"/>
                      <a:round/>
                    </a:ln>
                    <a:solidFill>
                      <a:srgbClr val="FFFFFF"/>
                    </a:solid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Syllabus:</a:t>
                </a:r>
                <a:endParaRPr lang="en-AU" sz="2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15" name="Text Box 27">
            <a:extLst>
              <a:ext uri="{FF2B5EF4-FFF2-40B4-BE49-F238E27FC236}">
                <a16:creationId xmlns:a16="http://schemas.microsoft.com/office/drawing/2014/main" id="{88847F8D-735F-1C4F-A76F-B194FAC93F90}"/>
              </a:ext>
            </a:extLst>
          </p:cNvPr>
          <p:cNvSpPr txBox="1">
            <a:spLocks noChangeArrowheads="1"/>
          </p:cNvSpPr>
          <p:nvPr/>
        </p:nvSpPr>
        <p:spPr bwMode="auto">
          <a:xfrm>
            <a:off x="4013331" y="1447801"/>
            <a:ext cx="5774341" cy="162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AU" sz="2000" dirty="0">
                <a:solidFill>
                  <a:srgbClr val="000000"/>
                </a:solidFill>
                <a:latin typeface="Arial"/>
              </a:rPr>
              <a:t>Recombinant DNA technology and DNA identification technologies are applied in agriculture and environmental conservation</a:t>
            </a:r>
          </a:p>
          <a:p>
            <a:pPr fontAlgn="base">
              <a:spcBef>
                <a:spcPct val="0"/>
              </a:spcBef>
              <a:spcAft>
                <a:spcPct val="0"/>
              </a:spcAft>
            </a:pPr>
            <a:endParaRPr lang="en-AU" sz="2000" dirty="0">
              <a:solidFill>
                <a:srgbClr val="000000"/>
              </a:solidFill>
              <a:latin typeface="Arial"/>
            </a:endParaRPr>
          </a:p>
          <a:p>
            <a:pPr fontAlgn="base">
              <a:spcBef>
                <a:spcPct val="0"/>
              </a:spcBef>
              <a:spcAft>
                <a:spcPct val="0"/>
              </a:spcAft>
            </a:pPr>
            <a:endParaRPr lang="en-AU" sz="2000" dirty="0">
              <a:solidFill>
                <a:srgbClr val="000000"/>
              </a:solidFill>
              <a:latin typeface="Arial"/>
            </a:endParaRPr>
          </a:p>
          <a:p>
            <a:pPr fontAlgn="base">
              <a:spcBef>
                <a:spcPct val="0"/>
              </a:spcBef>
              <a:spcAft>
                <a:spcPct val="0"/>
              </a:spcAft>
            </a:pPr>
            <a:r>
              <a:rPr lang="en-AU" sz="2000" dirty="0">
                <a:solidFill>
                  <a:srgbClr val="000000"/>
                </a:solidFill>
                <a:latin typeface="Arial"/>
              </a:rPr>
              <a:t>Identify &amp; describe techniques that can be used in DNA identification and how these technologies can be applied in agriculture and environmental conservation</a:t>
            </a:r>
          </a:p>
        </p:txBody>
      </p:sp>
    </p:spTree>
    <p:extLst>
      <p:ext uri="{BB962C8B-B14F-4D97-AF65-F5344CB8AC3E}">
        <p14:creationId xmlns:p14="http://schemas.microsoft.com/office/powerpoint/2010/main" val="3955755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a:extLst>
              <a:ext uri="{FF2B5EF4-FFF2-40B4-BE49-F238E27FC236}">
                <a16:creationId xmlns:a16="http://schemas.microsoft.com/office/drawing/2014/main" id="{ADCEECB0-9785-4B41-89D6-0FDF8E1B9C87}"/>
              </a:ext>
            </a:extLst>
          </p:cNvPr>
          <p:cNvSpPr txBox="1">
            <a:spLocks/>
          </p:cNvSpPr>
          <p:nvPr/>
        </p:nvSpPr>
        <p:spPr bwMode="gray">
          <a:xfrm>
            <a:off x="1676400" y="1524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rPr>
              <a:t>Genetic engineering techniques</a:t>
            </a:r>
          </a:p>
        </p:txBody>
      </p:sp>
      <p:pic>
        <p:nvPicPr>
          <p:cNvPr id="1026" name="Picture 2" descr="DNA sequenc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7418" y="1838326"/>
            <a:ext cx="5199388" cy="3876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A6F5ECC-FF95-C04B-8310-BD6939C68627}"/>
              </a:ext>
            </a:extLst>
          </p:cNvPr>
          <p:cNvSpPr txBox="1"/>
          <p:nvPr/>
        </p:nvSpPr>
        <p:spPr>
          <a:xfrm>
            <a:off x="1828800" y="2362200"/>
            <a:ext cx="2819400" cy="4154984"/>
          </a:xfrm>
          <a:prstGeom prst="rect">
            <a:avLst/>
          </a:prstGeom>
          <a:noFill/>
        </p:spPr>
        <p:txBody>
          <a:bodyPr wrap="square" rtlCol="0">
            <a:spAutoFit/>
          </a:bodyPr>
          <a:lstStyle/>
          <a:p>
            <a:pPr marL="285750" indent="-285750" eaLnBrk="0" fontAlgn="base" hangingPunct="0">
              <a:spcBef>
                <a:spcPct val="0"/>
              </a:spcBef>
              <a:spcAft>
                <a:spcPct val="0"/>
              </a:spcAft>
              <a:buFont typeface="Arial" panose="020B0604020202020204" pitchFamily="34" charset="0"/>
              <a:buChar char="•"/>
            </a:pPr>
            <a:r>
              <a:rPr lang="en-US" sz="2200" dirty="0">
                <a:solidFill>
                  <a:srgbClr val="000000"/>
                </a:solidFill>
                <a:latin typeface="Arial" panose="020B0604020202020204" pitchFamily="34" charset="0"/>
                <a:ea typeface="MS PGothic" panose="020B0600070205080204" pitchFamily="34" charset="-128"/>
              </a:rPr>
              <a:t>The sequence of nucleotide bases in the DNA is determined from their position in the gel</a:t>
            </a:r>
          </a:p>
          <a:p>
            <a:pPr marL="285750" indent="-285750" eaLnBrk="0" fontAlgn="base" hangingPunct="0">
              <a:spcBef>
                <a:spcPct val="0"/>
              </a:spcBef>
              <a:spcAft>
                <a:spcPct val="0"/>
              </a:spcAft>
              <a:buFont typeface="Arial" panose="020B0604020202020204" pitchFamily="34" charset="0"/>
              <a:buChar char="•"/>
            </a:pPr>
            <a:endParaRPr lang="en-US" sz="2200" dirty="0">
              <a:solidFill>
                <a:srgbClr val="000000"/>
              </a:solidFill>
              <a:latin typeface="Arial" panose="020B0604020202020204" pitchFamily="34" charset="0"/>
              <a:ea typeface="MS PGothic" panose="020B0600070205080204" pitchFamily="34" charset="-128"/>
            </a:endParaRPr>
          </a:p>
          <a:p>
            <a:pPr marL="285750" indent="-285750" eaLnBrk="0" fontAlgn="base" hangingPunct="0">
              <a:spcBef>
                <a:spcPct val="0"/>
              </a:spcBef>
              <a:spcAft>
                <a:spcPct val="0"/>
              </a:spcAft>
              <a:buFont typeface="Arial" panose="020B0604020202020204" pitchFamily="34" charset="0"/>
              <a:buChar char="•"/>
            </a:pPr>
            <a:endParaRPr lang="en-US" sz="2200" dirty="0">
              <a:solidFill>
                <a:srgbClr val="000000"/>
              </a:solidFill>
              <a:latin typeface="Arial" panose="020B0604020202020204" pitchFamily="34" charset="0"/>
              <a:ea typeface="MS PGothic" panose="020B0600070205080204" pitchFamily="34" charset="-128"/>
            </a:endParaRPr>
          </a:p>
          <a:p>
            <a:pPr eaLnBrk="0" fontAlgn="base" hangingPunct="0">
              <a:spcBef>
                <a:spcPct val="0"/>
              </a:spcBef>
              <a:spcAft>
                <a:spcPct val="0"/>
              </a:spcAft>
            </a:pPr>
            <a:r>
              <a:rPr lang="en-US" sz="2200" dirty="0">
                <a:solidFill>
                  <a:srgbClr val="000000"/>
                </a:solidFill>
                <a:latin typeface="Arial" panose="020B0604020202020204" pitchFamily="34" charset="0"/>
                <a:ea typeface="MS PGothic" panose="020B0600070205080204" pitchFamily="34" charset="-128"/>
              </a:rPr>
              <a:t>WATCH</a:t>
            </a:r>
          </a:p>
          <a:p>
            <a:pPr eaLnBrk="0" fontAlgn="base" hangingPunct="0">
              <a:spcBef>
                <a:spcPct val="0"/>
              </a:spcBef>
              <a:spcAft>
                <a:spcPct val="0"/>
              </a:spcAft>
            </a:pPr>
            <a:r>
              <a:rPr lang="en-US" sz="2200" dirty="0">
                <a:solidFill>
                  <a:srgbClr val="000000"/>
                </a:solidFill>
                <a:latin typeface="Arial" panose="020B0604020202020204" pitchFamily="34" charset="0"/>
                <a:ea typeface="MS PGothic" panose="020B0600070205080204" pitchFamily="34" charset="-128"/>
                <a:hlinkClick r:id="rId3"/>
              </a:rPr>
              <a:t>https://www.youtube.com/watch?v=FvHRio1yyhQ</a:t>
            </a:r>
            <a:r>
              <a:rPr lang="en-US" sz="2200" dirty="0">
                <a:solidFill>
                  <a:srgbClr val="000000"/>
                </a:solidFill>
                <a:latin typeface="Arial" panose="020B0604020202020204" pitchFamily="34" charset="0"/>
                <a:ea typeface="MS PGothic" panose="020B0600070205080204" pitchFamily="34" charset="-128"/>
              </a:rPr>
              <a:t> </a:t>
            </a:r>
          </a:p>
        </p:txBody>
      </p:sp>
      <p:sp>
        <p:nvSpPr>
          <p:cNvPr id="6" name="Title 1">
            <a:extLst>
              <a:ext uri="{FF2B5EF4-FFF2-40B4-BE49-F238E27FC236}">
                <a16:creationId xmlns:a16="http://schemas.microsoft.com/office/drawing/2014/main" id="{B439CA50-6E54-5844-BE23-3A5836FDC8B9}"/>
              </a:ext>
            </a:extLst>
          </p:cNvPr>
          <p:cNvSpPr txBox="1">
            <a:spLocks/>
          </p:cNvSpPr>
          <p:nvPr/>
        </p:nvSpPr>
        <p:spPr bwMode="gray">
          <a:xfrm>
            <a:off x="1905000" y="114300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6:</a:t>
            </a:r>
            <a:r>
              <a:rPr lang="en-AU" b="1"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t>
            </a:r>
            <a:r>
              <a:rPr lang="en-AU" b="1" dirty="0">
                <a:solidFill>
                  <a:srgbClr val="013658"/>
                </a:solidFill>
                <a:latin typeface="Arial"/>
              </a:rPr>
              <a:t> Identify and describe the technique/s used by researchers to sequence genes/genomes</a:t>
            </a:r>
            <a:br>
              <a:rPr lang="en-AU"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endParaRPr lang="en-US" kern="0" dirty="0">
              <a:solidFill>
                <a:srgbClr val="013658"/>
              </a:solidFill>
              <a:latin typeface="Arial"/>
            </a:endParaRPr>
          </a:p>
        </p:txBody>
      </p:sp>
      <p:sp>
        <p:nvSpPr>
          <p:cNvPr id="3" name="TextBox 2">
            <a:extLst>
              <a:ext uri="{FF2B5EF4-FFF2-40B4-BE49-F238E27FC236}">
                <a16:creationId xmlns:a16="http://schemas.microsoft.com/office/drawing/2014/main" id="{B4BF1FFB-BEC8-354A-AFF0-719C1078EFB1}"/>
              </a:ext>
            </a:extLst>
          </p:cNvPr>
          <p:cNvSpPr txBox="1"/>
          <p:nvPr/>
        </p:nvSpPr>
        <p:spPr>
          <a:xfrm>
            <a:off x="9982200" y="5334000"/>
            <a:ext cx="381000" cy="369332"/>
          </a:xfrm>
          <a:prstGeom prst="rect">
            <a:avLst/>
          </a:prstGeom>
          <a:noFill/>
        </p:spPr>
        <p:txBody>
          <a:bodyPr wrap="square" rtlCol="0">
            <a:spAutoFit/>
          </a:bodyPr>
          <a:lstStyle/>
          <a:p>
            <a:pPr eaLnBrk="0" fontAlgn="base" hangingPunct="0">
              <a:spcBef>
                <a:spcPct val="0"/>
              </a:spcBef>
              <a:spcAft>
                <a:spcPct val="0"/>
              </a:spcAft>
            </a:pPr>
            <a:r>
              <a:rPr lang="en-US" dirty="0">
                <a:solidFill>
                  <a:srgbClr val="000000"/>
                </a:solidFill>
                <a:latin typeface="Arial" panose="020B0604020202020204" pitchFamily="34" charset="0"/>
                <a:ea typeface="MS PGothic" panose="020B0600070205080204" pitchFamily="34" charset="-128"/>
              </a:rPr>
              <a:t>5’</a:t>
            </a:r>
          </a:p>
        </p:txBody>
      </p:sp>
      <p:sp>
        <p:nvSpPr>
          <p:cNvPr id="8" name="TextBox 7">
            <a:extLst>
              <a:ext uri="{FF2B5EF4-FFF2-40B4-BE49-F238E27FC236}">
                <a16:creationId xmlns:a16="http://schemas.microsoft.com/office/drawing/2014/main" id="{A9497E1C-6912-0A4C-9E7D-72A5956A68BD}"/>
              </a:ext>
            </a:extLst>
          </p:cNvPr>
          <p:cNvSpPr txBox="1"/>
          <p:nvPr/>
        </p:nvSpPr>
        <p:spPr>
          <a:xfrm>
            <a:off x="9982200" y="3407330"/>
            <a:ext cx="381000" cy="369332"/>
          </a:xfrm>
          <a:prstGeom prst="rect">
            <a:avLst/>
          </a:prstGeom>
          <a:noFill/>
        </p:spPr>
        <p:txBody>
          <a:bodyPr wrap="square" rtlCol="0">
            <a:spAutoFit/>
          </a:bodyPr>
          <a:lstStyle/>
          <a:p>
            <a:pPr eaLnBrk="0" fontAlgn="base" hangingPunct="0">
              <a:spcBef>
                <a:spcPct val="0"/>
              </a:spcBef>
              <a:spcAft>
                <a:spcPct val="0"/>
              </a:spcAft>
            </a:pPr>
            <a:r>
              <a:rPr lang="en-US" dirty="0">
                <a:solidFill>
                  <a:srgbClr val="000000"/>
                </a:solidFill>
                <a:latin typeface="Arial" panose="020B0604020202020204" pitchFamily="34" charset="0"/>
                <a:ea typeface="MS PGothic" panose="020B0600070205080204" pitchFamily="34" charset="-128"/>
              </a:rPr>
              <a:t>3’</a:t>
            </a:r>
          </a:p>
        </p:txBody>
      </p:sp>
    </p:spTree>
    <p:extLst>
      <p:ext uri="{BB962C8B-B14F-4D97-AF65-F5344CB8AC3E}">
        <p14:creationId xmlns:p14="http://schemas.microsoft.com/office/powerpoint/2010/main" val="2220557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a:extLst>
              <a:ext uri="{FF2B5EF4-FFF2-40B4-BE49-F238E27FC236}">
                <a16:creationId xmlns:a16="http://schemas.microsoft.com/office/drawing/2014/main" id="{ADCEECB0-9785-4B41-89D6-0FDF8E1B9C87}"/>
              </a:ext>
            </a:extLst>
          </p:cNvPr>
          <p:cNvSpPr txBox="1">
            <a:spLocks/>
          </p:cNvSpPr>
          <p:nvPr/>
        </p:nvSpPr>
        <p:spPr bwMode="gray">
          <a:xfrm>
            <a:off x="1676400" y="1524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rPr>
              <a:t>Genetic engineering techniques</a:t>
            </a:r>
          </a:p>
        </p:txBody>
      </p:sp>
      <p:pic>
        <p:nvPicPr>
          <p:cNvPr id="4" name="Picture 2" descr="MIC MiSeq – Rhode Island IDeA Network of Biomedical Research Excellence">
            <a:extLst>
              <a:ext uri="{FF2B5EF4-FFF2-40B4-BE49-F238E27FC236}">
                <a16:creationId xmlns:a16="http://schemas.microsoft.com/office/drawing/2014/main" id="{7DCAE19E-C18E-3344-8B74-1CDFAF9CA0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5527" y="3078018"/>
            <a:ext cx="6324600" cy="3606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F533A97-B930-C044-B916-BB11C933D142}"/>
              </a:ext>
            </a:extLst>
          </p:cNvPr>
          <p:cNvSpPr txBox="1"/>
          <p:nvPr/>
        </p:nvSpPr>
        <p:spPr>
          <a:xfrm>
            <a:off x="2057400" y="1945577"/>
            <a:ext cx="5410200" cy="1631216"/>
          </a:xfrm>
          <a:prstGeom prst="rect">
            <a:avLst/>
          </a:prstGeom>
          <a:noFill/>
        </p:spPr>
        <p:txBody>
          <a:bodyPr wrap="square" rtlCol="0">
            <a:spAutoFit/>
          </a:bodyPr>
          <a:lstStyle/>
          <a:p>
            <a:pPr eaLnBrk="0" fontAlgn="base" hangingPunct="0">
              <a:spcBef>
                <a:spcPct val="0"/>
              </a:spcBef>
              <a:spcAft>
                <a:spcPct val="0"/>
              </a:spcAft>
            </a:pPr>
            <a:r>
              <a:rPr lang="en-AU" sz="2000" b="1" dirty="0">
                <a:solidFill>
                  <a:srgbClr val="000000"/>
                </a:solidFill>
                <a:latin typeface="Arial" panose="020B0604020202020204" pitchFamily="34" charset="0"/>
                <a:ea typeface="MS PGothic" panose="020B0600070205080204" pitchFamily="34" charset="-128"/>
              </a:rPr>
              <a:t>Method 2 – Next-generation sequencing</a:t>
            </a:r>
          </a:p>
          <a:p>
            <a:pPr eaLnBrk="0" fontAlgn="base" hangingPunct="0">
              <a:spcBef>
                <a:spcPct val="0"/>
              </a:spcBef>
              <a:spcAft>
                <a:spcPct val="0"/>
              </a:spcAft>
            </a:pPr>
            <a:r>
              <a:rPr lang="en-AU" sz="2000" dirty="0">
                <a:solidFill>
                  <a:srgbClr val="000000"/>
                </a:solidFill>
                <a:latin typeface="Arial" panose="020B0604020202020204" pitchFamily="34" charset="0"/>
                <a:ea typeface="MS PGothic" panose="020B0600070205080204" pitchFamily="34" charset="-128"/>
              </a:rPr>
              <a:t>Millions of fragments can be synthesised simultaneously and the results automatically analysed by a computer</a:t>
            </a:r>
          </a:p>
          <a:p>
            <a:pPr eaLnBrk="0" fontAlgn="base" hangingPunct="0">
              <a:spcBef>
                <a:spcPct val="0"/>
              </a:spcBef>
              <a:spcAft>
                <a:spcPct val="0"/>
              </a:spcAft>
            </a:pPr>
            <a:endParaRPr lang="en-AU" sz="2000" b="1" dirty="0">
              <a:solidFill>
                <a:srgbClr val="000000"/>
              </a:solidFill>
              <a:latin typeface="Arial" panose="020B0604020202020204" pitchFamily="34" charset="0"/>
              <a:ea typeface="MS PGothic" panose="020B0600070205080204" pitchFamily="34" charset="-128"/>
            </a:endParaRPr>
          </a:p>
        </p:txBody>
      </p:sp>
      <p:sp>
        <p:nvSpPr>
          <p:cNvPr id="6" name="Title 1">
            <a:extLst>
              <a:ext uri="{FF2B5EF4-FFF2-40B4-BE49-F238E27FC236}">
                <a16:creationId xmlns:a16="http://schemas.microsoft.com/office/drawing/2014/main" id="{097DF8B5-183D-7741-91F2-ADA8A7A849B4}"/>
              </a:ext>
            </a:extLst>
          </p:cNvPr>
          <p:cNvSpPr txBox="1">
            <a:spLocks/>
          </p:cNvSpPr>
          <p:nvPr/>
        </p:nvSpPr>
        <p:spPr bwMode="gray">
          <a:xfrm>
            <a:off x="1905000" y="114300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6:</a:t>
            </a:r>
            <a:r>
              <a:rPr lang="en-AU" b="1"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t>
            </a:r>
            <a:r>
              <a:rPr lang="en-AU" b="1" dirty="0">
                <a:solidFill>
                  <a:srgbClr val="013658"/>
                </a:solidFill>
                <a:latin typeface="Arial"/>
              </a:rPr>
              <a:t> Identify and describe the technique/s used by researchers to sequence genes/genomes</a:t>
            </a:r>
            <a:br>
              <a:rPr lang="en-AU"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endParaRPr lang="en-US" kern="0" dirty="0">
              <a:solidFill>
                <a:srgbClr val="013658"/>
              </a:solidFill>
              <a:latin typeface="Arial"/>
            </a:endParaRPr>
          </a:p>
        </p:txBody>
      </p:sp>
    </p:spTree>
    <p:extLst>
      <p:ext uri="{BB962C8B-B14F-4D97-AF65-F5344CB8AC3E}">
        <p14:creationId xmlns:p14="http://schemas.microsoft.com/office/powerpoint/2010/main" val="3658233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a:extLst>
              <a:ext uri="{FF2B5EF4-FFF2-40B4-BE49-F238E27FC236}">
                <a16:creationId xmlns:a16="http://schemas.microsoft.com/office/drawing/2014/main" id="{ADCEECB0-9785-4B41-89D6-0FDF8E1B9C87}"/>
              </a:ext>
            </a:extLst>
          </p:cNvPr>
          <p:cNvSpPr txBox="1">
            <a:spLocks/>
          </p:cNvSpPr>
          <p:nvPr/>
        </p:nvSpPr>
        <p:spPr bwMode="gray">
          <a:xfrm>
            <a:off x="1676400" y="1524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rPr>
              <a:t>Genetic engineering techniques</a:t>
            </a:r>
          </a:p>
        </p:txBody>
      </p:sp>
      <p:sp>
        <p:nvSpPr>
          <p:cNvPr id="9" name="TextBox 8">
            <a:extLst>
              <a:ext uri="{FF2B5EF4-FFF2-40B4-BE49-F238E27FC236}">
                <a16:creationId xmlns:a16="http://schemas.microsoft.com/office/drawing/2014/main" id="{3F533A97-B930-C044-B916-BB11C933D142}"/>
              </a:ext>
            </a:extLst>
          </p:cNvPr>
          <p:cNvSpPr txBox="1"/>
          <p:nvPr/>
        </p:nvSpPr>
        <p:spPr>
          <a:xfrm>
            <a:off x="2057400" y="1945577"/>
            <a:ext cx="8305800" cy="2862322"/>
          </a:xfrm>
          <a:prstGeom prst="rect">
            <a:avLst/>
          </a:prstGeom>
          <a:noFill/>
        </p:spPr>
        <p:txBody>
          <a:bodyPr wrap="square" rtlCol="0">
            <a:spAutoFit/>
          </a:bodyPr>
          <a:lstStyle/>
          <a:p>
            <a:pPr eaLnBrk="0" fontAlgn="base" hangingPunct="0">
              <a:spcBef>
                <a:spcPct val="0"/>
              </a:spcBef>
              <a:spcAft>
                <a:spcPct val="0"/>
              </a:spcAft>
            </a:pPr>
            <a:r>
              <a:rPr lang="en-AU" sz="2000" b="1" dirty="0">
                <a:solidFill>
                  <a:srgbClr val="000000"/>
                </a:solidFill>
                <a:latin typeface="Arial" panose="020B0604020202020204" pitchFamily="34" charset="0"/>
                <a:ea typeface="MS PGothic" panose="020B0600070205080204" pitchFamily="34" charset="-128"/>
              </a:rPr>
              <a:t>First – Preparation of DNA</a:t>
            </a:r>
          </a:p>
          <a:p>
            <a:pPr marL="342900" indent="-342900" eaLnBrk="0" fontAlgn="base" hangingPunct="0">
              <a:spcBef>
                <a:spcPct val="0"/>
              </a:spcBef>
              <a:spcAft>
                <a:spcPct val="0"/>
              </a:spcAft>
              <a:buFont typeface="Arial" panose="020B0604020202020204" pitchFamily="34" charset="0"/>
              <a:buChar char="•"/>
            </a:pPr>
            <a:r>
              <a:rPr lang="en-AU" sz="2000" dirty="0">
                <a:solidFill>
                  <a:srgbClr val="000000"/>
                </a:solidFill>
                <a:latin typeface="Arial" panose="020B0604020202020204" pitchFamily="34" charset="0"/>
                <a:ea typeface="MS PGothic" panose="020B0600070205080204" pitchFamily="34" charset="-128"/>
              </a:rPr>
              <a:t>DNA is collected (same as previous)</a:t>
            </a:r>
          </a:p>
          <a:p>
            <a:pPr marL="342900" indent="-342900" eaLnBrk="0" fontAlgn="base" hangingPunct="0">
              <a:spcBef>
                <a:spcPct val="0"/>
              </a:spcBef>
              <a:spcAft>
                <a:spcPct val="0"/>
              </a:spcAft>
              <a:buFont typeface="Arial" panose="020B0604020202020204" pitchFamily="34" charset="0"/>
              <a:buChar char="•"/>
            </a:pPr>
            <a:r>
              <a:rPr lang="en-AU" sz="2000" dirty="0">
                <a:solidFill>
                  <a:srgbClr val="000000"/>
                </a:solidFill>
                <a:latin typeface="Arial" panose="020B0604020202020204" pitchFamily="34" charset="0"/>
                <a:ea typeface="MS PGothic" panose="020B0600070205080204" pitchFamily="34" charset="-128"/>
              </a:rPr>
              <a:t>It is then isolated &amp; purified</a:t>
            </a:r>
          </a:p>
          <a:p>
            <a:pPr marL="342900" indent="-342900" eaLnBrk="0" fontAlgn="base" hangingPunct="0">
              <a:spcBef>
                <a:spcPct val="0"/>
              </a:spcBef>
              <a:spcAft>
                <a:spcPct val="0"/>
              </a:spcAft>
              <a:buFont typeface="Arial" panose="020B0604020202020204" pitchFamily="34" charset="0"/>
              <a:buChar char="•"/>
            </a:pPr>
            <a:r>
              <a:rPr lang="en-AU" sz="2000" dirty="0">
                <a:solidFill>
                  <a:srgbClr val="000000"/>
                </a:solidFill>
                <a:latin typeface="Arial" panose="020B0604020202020204" pitchFamily="34" charset="0"/>
                <a:ea typeface="MS PGothic" panose="020B0600070205080204" pitchFamily="34" charset="-128"/>
              </a:rPr>
              <a:t>Cut into fragments of approx. 300bp in length</a:t>
            </a:r>
          </a:p>
          <a:p>
            <a:pPr marL="342900" indent="-342900" eaLnBrk="0" fontAlgn="base" hangingPunct="0">
              <a:spcBef>
                <a:spcPct val="0"/>
              </a:spcBef>
              <a:spcAft>
                <a:spcPct val="0"/>
              </a:spcAft>
              <a:buFont typeface="Arial" panose="020B0604020202020204" pitchFamily="34" charset="0"/>
              <a:buChar char="•"/>
            </a:pPr>
            <a:r>
              <a:rPr lang="en-AU" sz="2000" dirty="0">
                <a:solidFill>
                  <a:srgbClr val="000000"/>
                </a:solidFill>
                <a:latin typeface="Arial" panose="020B0604020202020204" pitchFamily="34" charset="0"/>
                <a:ea typeface="MS PGothic" panose="020B0600070205080204" pitchFamily="34" charset="-128"/>
              </a:rPr>
              <a:t>Fragments amplified using PCR-type method</a:t>
            </a:r>
          </a:p>
          <a:p>
            <a:pPr marL="342900" indent="-342900" eaLnBrk="0" fontAlgn="base" hangingPunct="0">
              <a:spcBef>
                <a:spcPct val="0"/>
              </a:spcBef>
              <a:spcAft>
                <a:spcPct val="0"/>
              </a:spcAft>
              <a:buFont typeface="Arial" panose="020B0604020202020204" pitchFamily="34" charset="0"/>
              <a:buChar char="•"/>
            </a:pPr>
            <a:r>
              <a:rPr lang="en-AU" sz="2000" dirty="0">
                <a:solidFill>
                  <a:srgbClr val="000000"/>
                </a:solidFill>
                <a:latin typeface="Arial" panose="020B0604020202020204" pitchFamily="34" charset="0"/>
                <a:ea typeface="MS PGothic" panose="020B0600070205080204" pitchFamily="34" charset="-128"/>
              </a:rPr>
              <a:t>Fragments produced are single stranded</a:t>
            </a:r>
          </a:p>
          <a:p>
            <a:pPr marL="342900" indent="-342900" eaLnBrk="0" fontAlgn="base" hangingPunct="0">
              <a:spcBef>
                <a:spcPct val="0"/>
              </a:spcBef>
              <a:spcAft>
                <a:spcPct val="0"/>
              </a:spcAft>
              <a:buFont typeface="Arial" panose="020B0604020202020204" pitchFamily="34" charset="0"/>
              <a:buChar char="•"/>
            </a:pPr>
            <a:r>
              <a:rPr lang="en-AU" sz="2000" dirty="0">
                <a:solidFill>
                  <a:srgbClr val="000000"/>
                </a:solidFill>
                <a:latin typeface="Arial" panose="020B0604020202020204" pitchFamily="34" charset="0"/>
                <a:ea typeface="MS PGothic" panose="020B0600070205080204" pitchFamily="34" charset="-128"/>
              </a:rPr>
              <a:t>Different types of fragments are placed into wells on a multi-well plate and barcoded</a:t>
            </a:r>
          </a:p>
          <a:p>
            <a:pPr marL="342900" indent="-342900" eaLnBrk="0" fontAlgn="base" hangingPunct="0">
              <a:spcBef>
                <a:spcPct val="0"/>
              </a:spcBef>
              <a:spcAft>
                <a:spcPct val="0"/>
              </a:spcAft>
              <a:buFont typeface="Arial" panose="020B0604020202020204" pitchFamily="34" charset="0"/>
              <a:buChar char="•"/>
            </a:pPr>
            <a:endParaRPr lang="en-AU" sz="2000" dirty="0">
              <a:solidFill>
                <a:srgbClr val="000000"/>
              </a:solidFill>
              <a:latin typeface="Arial" panose="020B0604020202020204" pitchFamily="34" charset="0"/>
              <a:ea typeface="MS PGothic" panose="020B0600070205080204" pitchFamily="34" charset="-128"/>
            </a:endParaRPr>
          </a:p>
        </p:txBody>
      </p:sp>
      <p:sp>
        <p:nvSpPr>
          <p:cNvPr id="5" name="Title 1">
            <a:extLst>
              <a:ext uri="{FF2B5EF4-FFF2-40B4-BE49-F238E27FC236}">
                <a16:creationId xmlns:a16="http://schemas.microsoft.com/office/drawing/2014/main" id="{D77B8063-179D-B64E-A6D3-24FAAF355695}"/>
              </a:ext>
            </a:extLst>
          </p:cNvPr>
          <p:cNvSpPr txBox="1">
            <a:spLocks/>
          </p:cNvSpPr>
          <p:nvPr/>
        </p:nvSpPr>
        <p:spPr bwMode="gray">
          <a:xfrm>
            <a:off x="1905000" y="114300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6:</a:t>
            </a:r>
            <a:r>
              <a:rPr lang="en-AU" b="1"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t>
            </a:r>
            <a:r>
              <a:rPr lang="en-AU" b="1" dirty="0">
                <a:solidFill>
                  <a:srgbClr val="013658"/>
                </a:solidFill>
                <a:latin typeface="Arial"/>
              </a:rPr>
              <a:t> Identify and describe the technique/s used by researchers to sequence genes/genomes</a:t>
            </a:r>
            <a:br>
              <a:rPr lang="en-AU"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endParaRPr lang="en-US" kern="0" dirty="0">
              <a:solidFill>
                <a:srgbClr val="013658"/>
              </a:solidFill>
              <a:latin typeface="Arial"/>
            </a:endParaRPr>
          </a:p>
        </p:txBody>
      </p:sp>
    </p:spTree>
    <p:extLst>
      <p:ext uri="{BB962C8B-B14F-4D97-AF65-F5344CB8AC3E}">
        <p14:creationId xmlns:p14="http://schemas.microsoft.com/office/powerpoint/2010/main" val="2434312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a:extLst>
              <a:ext uri="{FF2B5EF4-FFF2-40B4-BE49-F238E27FC236}">
                <a16:creationId xmlns:a16="http://schemas.microsoft.com/office/drawing/2014/main" id="{ADCEECB0-9785-4B41-89D6-0FDF8E1B9C87}"/>
              </a:ext>
            </a:extLst>
          </p:cNvPr>
          <p:cNvSpPr txBox="1">
            <a:spLocks/>
          </p:cNvSpPr>
          <p:nvPr/>
        </p:nvSpPr>
        <p:spPr bwMode="gray">
          <a:xfrm>
            <a:off x="1676400" y="1524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rPr>
              <a:t>Genetic engineering techniques</a:t>
            </a:r>
          </a:p>
        </p:txBody>
      </p:sp>
      <p:sp>
        <p:nvSpPr>
          <p:cNvPr id="9" name="TextBox 8">
            <a:extLst>
              <a:ext uri="{FF2B5EF4-FFF2-40B4-BE49-F238E27FC236}">
                <a16:creationId xmlns:a16="http://schemas.microsoft.com/office/drawing/2014/main" id="{3F533A97-B930-C044-B916-BB11C933D142}"/>
              </a:ext>
            </a:extLst>
          </p:cNvPr>
          <p:cNvSpPr txBox="1"/>
          <p:nvPr/>
        </p:nvSpPr>
        <p:spPr>
          <a:xfrm>
            <a:off x="2057400" y="1752600"/>
            <a:ext cx="8305800" cy="3785652"/>
          </a:xfrm>
          <a:prstGeom prst="rect">
            <a:avLst/>
          </a:prstGeom>
          <a:noFill/>
        </p:spPr>
        <p:txBody>
          <a:bodyPr wrap="square" rtlCol="0">
            <a:spAutoFit/>
          </a:bodyPr>
          <a:lstStyle/>
          <a:p>
            <a:pPr eaLnBrk="0" fontAlgn="base" hangingPunct="0">
              <a:spcBef>
                <a:spcPct val="0"/>
              </a:spcBef>
              <a:spcAft>
                <a:spcPct val="0"/>
              </a:spcAft>
            </a:pPr>
            <a:r>
              <a:rPr lang="en-AU" sz="2000" b="1" dirty="0">
                <a:solidFill>
                  <a:srgbClr val="000000"/>
                </a:solidFill>
                <a:latin typeface="Arial" panose="020B0604020202020204" pitchFamily="34" charset="0"/>
                <a:ea typeface="MS PGothic" panose="020B0600070205080204" pitchFamily="34" charset="-128"/>
              </a:rPr>
              <a:t>Second – Sequencing</a:t>
            </a:r>
          </a:p>
          <a:p>
            <a:pPr marL="342900" indent="-342900" eaLnBrk="0" fontAlgn="base" hangingPunct="0">
              <a:spcBef>
                <a:spcPct val="0"/>
              </a:spcBef>
              <a:spcAft>
                <a:spcPct val="0"/>
              </a:spcAft>
              <a:buFont typeface="Arial" panose="020B0604020202020204" pitchFamily="34" charset="0"/>
              <a:buChar char="•"/>
            </a:pPr>
            <a:r>
              <a:rPr lang="en-AU" sz="2000" dirty="0">
                <a:solidFill>
                  <a:srgbClr val="000000"/>
                </a:solidFill>
                <a:latin typeface="Arial" panose="020B0604020202020204" pitchFamily="34" charset="0"/>
                <a:ea typeface="MS PGothic" panose="020B0600070205080204" pitchFamily="34" charset="-128"/>
              </a:rPr>
              <a:t>One reaction mixture is used which contains:</a:t>
            </a:r>
          </a:p>
          <a:p>
            <a:pPr marL="800100" lvl="1" indent="-342900" eaLnBrk="0" fontAlgn="base" hangingPunct="0">
              <a:spcBef>
                <a:spcPct val="0"/>
              </a:spcBef>
              <a:spcAft>
                <a:spcPct val="0"/>
              </a:spcAft>
              <a:buFont typeface="Arial" panose="020B0604020202020204" pitchFamily="34" charset="0"/>
              <a:buChar char="•"/>
            </a:pPr>
            <a:r>
              <a:rPr lang="en-AU" sz="2000" dirty="0">
                <a:solidFill>
                  <a:srgbClr val="000000"/>
                </a:solidFill>
                <a:latin typeface="Arial" panose="020B0604020202020204" pitchFamily="34" charset="0"/>
                <a:ea typeface="MS PGothic" panose="020B0600070205080204" pitchFamily="34" charset="-128"/>
              </a:rPr>
              <a:t>DNA fragments (single stranded)</a:t>
            </a:r>
          </a:p>
          <a:p>
            <a:pPr marL="800100" lvl="1" indent="-342900" eaLnBrk="0" fontAlgn="base" hangingPunct="0">
              <a:spcBef>
                <a:spcPct val="0"/>
              </a:spcBef>
              <a:spcAft>
                <a:spcPct val="0"/>
              </a:spcAft>
              <a:buFont typeface="Arial" panose="020B0604020202020204" pitchFamily="34" charset="0"/>
              <a:buChar char="•"/>
            </a:pPr>
            <a:r>
              <a:rPr lang="en-AU" sz="2000" dirty="0">
                <a:solidFill>
                  <a:srgbClr val="000000"/>
                </a:solidFill>
                <a:latin typeface="Arial" panose="020B0604020202020204" pitchFamily="34" charset="0"/>
                <a:ea typeface="MS PGothic" panose="020B0600070205080204" pitchFamily="34" charset="-128"/>
              </a:rPr>
              <a:t>Modified versions of the four nucleotides. Terminating set of the four nucleotides which prevent elongation of the strand. Each of the four nucleotides have a different fluorescent tag attached</a:t>
            </a:r>
          </a:p>
          <a:p>
            <a:pPr marL="800100" lvl="1" indent="-342900" eaLnBrk="0" fontAlgn="base" hangingPunct="0">
              <a:spcBef>
                <a:spcPct val="0"/>
              </a:spcBef>
              <a:spcAft>
                <a:spcPct val="0"/>
              </a:spcAft>
              <a:buFont typeface="Arial" panose="020B0604020202020204" pitchFamily="34" charset="0"/>
              <a:buChar char="•"/>
            </a:pPr>
            <a:r>
              <a:rPr lang="en-AU" sz="2000" dirty="0">
                <a:solidFill>
                  <a:srgbClr val="000000"/>
                </a:solidFill>
                <a:latin typeface="Arial" panose="020B0604020202020204" pitchFamily="34" charset="0"/>
                <a:ea typeface="MS PGothic" panose="020B0600070205080204" pitchFamily="34" charset="-128"/>
              </a:rPr>
              <a:t>DNA polymerase</a:t>
            </a:r>
          </a:p>
          <a:p>
            <a:pPr marL="800100" lvl="1" indent="-342900" eaLnBrk="0" fontAlgn="base" hangingPunct="0">
              <a:spcBef>
                <a:spcPct val="0"/>
              </a:spcBef>
              <a:spcAft>
                <a:spcPct val="0"/>
              </a:spcAft>
              <a:buFont typeface="Arial" panose="020B0604020202020204" pitchFamily="34" charset="0"/>
              <a:buChar char="•"/>
            </a:pPr>
            <a:r>
              <a:rPr lang="en-AU" sz="2000" dirty="0">
                <a:solidFill>
                  <a:srgbClr val="000000"/>
                </a:solidFill>
                <a:latin typeface="Arial" panose="020B0604020202020204" pitchFamily="34" charset="0"/>
                <a:ea typeface="MS PGothic" panose="020B0600070205080204" pitchFamily="34" charset="-128"/>
              </a:rPr>
              <a:t>Primer</a:t>
            </a:r>
          </a:p>
          <a:p>
            <a:pPr marL="342900" indent="-342900" eaLnBrk="0" fontAlgn="base" hangingPunct="0">
              <a:spcBef>
                <a:spcPct val="0"/>
              </a:spcBef>
              <a:spcAft>
                <a:spcPct val="0"/>
              </a:spcAft>
              <a:buFont typeface="Arial" panose="020B0604020202020204" pitchFamily="34" charset="0"/>
              <a:buChar char="•"/>
            </a:pPr>
            <a:r>
              <a:rPr lang="en-AU" sz="2000" dirty="0">
                <a:solidFill>
                  <a:srgbClr val="000000"/>
                </a:solidFill>
                <a:latin typeface="Arial" panose="020B0604020202020204" pitchFamily="34" charset="0"/>
                <a:ea typeface="MS PGothic" panose="020B0600070205080204" pitchFamily="34" charset="-128"/>
              </a:rPr>
              <a:t>Mixture washes over the multi-well plate</a:t>
            </a:r>
          </a:p>
          <a:p>
            <a:pPr marL="342900" indent="-342900" eaLnBrk="0" fontAlgn="base" hangingPunct="0">
              <a:spcBef>
                <a:spcPct val="0"/>
              </a:spcBef>
              <a:spcAft>
                <a:spcPct val="0"/>
              </a:spcAft>
              <a:buFont typeface="Arial" panose="020B0604020202020204" pitchFamily="34" charset="0"/>
              <a:buChar char="•"/>
            </a:pPr>
            <a:r>
              <a:rPr lang="en-AU" sz="2000" dirty="0">
                <a:solidFill>
                  <a:srgbClr val="000000"/>
                </a:solidFill>
                <a:latin typeface="Arial" panose="020B0604020202020204" pitchFamily="34" charset="0"/>
                <a:ea typeface="MS PGothic" panose="020B0600070205080204" pitchFamily="34" charset="-128"/>
              </a:rPr>
              <a:t>DNA polymerase synthesis the new DNA strand by adds the nucleotides complementary to the template strand</a:t>
            </a:r>
          </a:p>
          <a:p>
            <a:pPr eaLnBrk="0" fontAlgn="base" hangingPunct="0">
              <a:spcBef>
                <a:spcPct val="0"/>
              </a:spcBef>
              <a:spcAft>
                <a:spcPct val="0"/>
              </a:spcAft>
            </a:pPr>
            <a:endParaRPr lang="en-AU" sz="2000" dirty="0">
              <a:solidFill>
                <a:srgbClr val="000000"/>
              </a:solidFill>
              <a:latin typeface="Arial" panose="020B0604020202020204" pitchFamily="34" charset="0"/>
              <a:ea typeface="MS PGothic" panose="020B0600070205080204" pitchFamily="34" charset="-128"/>
            </a:endParaRPr>
          </a:p>
        </p:txBody>
      </p:sp>
      <p:sp>
        <p:nvSpPr>
          <p:cNvPr id="6" name="Title 1">
            <a:extLst>
              <a:ext uri="{FF2B5EF4-FFF2-40B4-BE49-F238E27FC236}">
                <a16:creationId xmlns:a16="http://schemas.microsoft.com/office/drawing/2014/main" id="{05BBB6B9-013A-E444-B2EC-81EB3431D7A8}"/>
              </a:ext>
            </a:extLst>
          </p:cNvPr>
          <p:cNvSpPr txBox="1">
            <a:spLocks/>
          </p:cNvSpPr>
          <p:nvPr/>
        </p:nvSpPr>
        <p:spPr bwMode="gray">
          <a:xfrm>
            <a:off x="1905000" y="114300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6:</a:t>
            </a:r>
            <a:r>
              <a:rPr lang="en-AU" b="1"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t>
            </a:r>
            <a:r>
              <a:rPr lang="en-AU" b="1" dirty="0">
                <a:solidFill>
                  <a:srgbClr val="013658"/>
                </a:solidFill>
                <a:latin typeface="Arial"/>
              </a:rPr>
              <a:t> Identify and describe the technique/s used by researchers to sequence genes/genomes</a:t>
            </a:r>
            <a:br>
              <a:rPr lang="en-AU"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endParaRPr lang="en-US" kern="0" dirty="0">
              <a:solidFill>
                <a:srgbClr val="013658"/>
              </a:solidFill>
              <a:latin typeface="Arial"/>
            </a:endParaRPr>
          </a:p>
        </p:txBody>
      </p:sp>
    </p:spTree>
    <p:extLst>
      <p:ext uri="{BB962C8B-B14F-4D97-AF65-F5344CB8AC3E}">
        <p14:creationId xmlns:p14="http://schemas.microsoft.com/office/powerpoint/2010/main" val="2735812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a:extLst>
              <a:ext uri="{FF2B5EF4-FFF2-40B4-BE49-F238E27FC236}">
                <a16:creationId xmlns:a16="http://schemas.microsoft.com/office/drawing/2014/main" id="{ADCEECB0-9785-4B41-89D6-0FDF8E1B9C87}"/>
              </a:ext>
            </a:extLst>
          </p:cNvPr>
          <p:cNvSpPr txBox="1">
            <a:spLocks/>
          </p:cNvSpPr>
          <p:nvPr/>
        </p:nvSpPr>
        <p:spPr bwMode="gray">
          <a:xfrm>
            <a:off x="1676400" y="1524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rPr>
              <a:t>Genetic engineering techniques</a:t>
            </a:r>
          </a:p>
        </p:txBody>
      </p:sp>
      <p:sp>
        <p:nvSpPr>
          <p:cNvPr id="9" name="TextBox 8">
            <a:extLst>
              <a:ext uri="{FF2B5EF4-FFF2-40B4-BE49-F238E27FC236}">
                <a16:creationId xmlns:a16="http://schemas.microsoft.com/office/drawing/2014/main" id="{3F533A97-B930-C044-B916-BB11C933D142}"/>
              </a:ext>
            </a:extLst>
          </p:cNvPr>
          <p:cNvSpPr txBox="1"/>
          <p:nvPr/>
        </p:nvSpPr>
        <p:spPr>
          <a:xfrm>
            <a:off x="2057400" y="1752601"/>
            <a:ext cx="8305800" cy="1323439"/>
          </a:xfrm>
          <a:prstGeom prst="rect">
            <a:avLst/>
          </a:prstGeom>
          <a:noFill/>
        </p:spPr>
        <p:txBody>
          <a:bodyPr wrap="square" rtlCol="0">
            <a:spAutoFit/>
          </a:bodyPr>
          <a:lstStyle/>
          <a:p>
            <a:pPr marL="342900" indent="-342900" eaLnBrk="0" fontAlgn="base" hangingPunct="0">
              <a:spcBef>
                <a:spcPct val="0"/>
              </a:spcBef>
              <a:spcAft>
                <a:spcPct val="0"/>
              </a:spcAft>
              <a:buFont typeface="Arial" panose="020B0604020202020204" pitchFamily="34" charset="0"/>
              <a:buChar char="•"/>
            </a:pPr>
            <a:r>
              <a:rPr lang="en-AU" sz="2000" dirty="0">
                <a:solidFill>
                  <a:srgbClr val="000000"/>
                </a:solidFill>
                <a:latin typeface="Arial" panose="020B0604020202020204" pitchFamily="34" charset="0"/>
                <a:ea typeface="MS PGothic" panose="020B0600070205080204" pitchFamily="34" charset="-128"/>
              </a:rPr>
              <a:t>Each time a chemically tagged terminating nucleotide attaches to the template strand, there is a flash of light &amp; this is recorded</a:t>
            </a:r>
          </a:p>
          <a:p>
            <a:pPr marL="342900" indent="-342900" eaLnBrk="0" fontAlgn="base" hangingPunct="0">
              <a:spcBef>
                <a:spcPct val="0"/>
              </a:spcBef>
              <a:spcAft>
                <a:spcPct val="0"/>
              </a:spcAft>
              <a:buFont typeface="Arial" panose="020B0604020202020204" pitchFamily="34" charset="0"/>
              <a:buChar char="•"/>
            </a:pPr>
            <a:r>
              <a:rPr lang="en-AU" sz="2000" dirty="0">
                <a:solidFill>
                  <a:srgbClr val="000000"/>
                </a:solidFill>
                <a:latin typeface="Arial" panose="020B0604020202020204" pitchFamily="34" charset="0"/>
                <a:ea typeface="MS PGothic" panose="020B0600070205080204" pitchFamily="34" charset="-128"/>
              </a:rPr>
              <a:t>A different colour of light flashes for each different type of nucleotide added</a:t>
            </a:r>
          </a:p>
        </p:txBody>
      </p:sp>
      <p:pic>
        <p:nvPicPr>
          <p:cNvPr id="6148" name="Picture 4" descr="Sequencing process - Labster Theory">
            <a:extLst>
              <a:ext uri="{FF2B5EF4-FFF2-40B4-BE49-F238E27FC236}">
                <a16:creationId xmlns:a16="http://schemas.microsoft.com/office/drawing/2014/main" id="{378D5E92-5485-814D-8517-98D735305A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0090" y="3076040"/>
            <a:ext cx="7053110" cy="354066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41BE3E2E-978F-7B4E-BCB8-CD2447A4028D}"/>
              </a:ext>
            </a:extLst>
          </p:cNvPr>
          <p:cNvSpPr txBox="1">
            <a:spLocks/>
          </p:cNvSpPr>
          <p:nvPr/>
        </p:nvSpPr>
        <p:spPr bwMode="gray">
          <a:xfrm>
            <a:off x="1905000" y="114300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6:</a:t>
            </a:r>
            <a:r>
              <a:rPr lang="en-AU" b="1"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t>
            </a:r>
            <a:r>
              <a:rPr lang="en-AU" b="1" dirty="0">
                <a:solidFill>
                  <a:srgbClr val="013658"/>
                </a:solidFill>
                <a:latin typeface="Arial"/>
              </a:rPr>
              <a:t> Identify and describe the technique/s used by researchers to sequence genes/genomes</a:t>
            </a:r>
            <a:br>
              <a:rPr lang="en-AU"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endParaRPr lang="en-US" kern="0" dirty="0">
              <a:solidFill>
                <a:srgbClr val="013658"/>
              </a:solidFill>
              <a:latin typeface="Arial"/>
            </a:endParaRPr>
          </a:p>
        </p:txBody>
      </p:sp>
    </p:spTree>
    <p:extLst>
      <p:ext uri="{BB962C8B-B14F-4D97-AF65-F5344CB8AC3E}">
        <p14:creationId xmlns:p14="http://schemas.microsoft.com/office/powerpoint/2010/main" val="4143155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a:extLst>
              <a:ext uri="{FF2B5EF4-FFF2-40B4-BE49-F238E27FC236}">
                <a16:creationId xmlns:a16="http://schemas.microsoft.com/office/drawing/2014/main" id="{ADCEECB0-9785-4B41-89D6-0FDF8E1B9C87}"/>
              </a:ext>
            </a:extLst>
          </p:cNvPr>
          <p:cNvSpPr txBox="1">
            <a:spLocks/>
          </p:cNvSpPr>
          <p:nvPr/>
        </p:nvSpPr>
        <p:spPr bwMode="gray">
          <a:xfrm>
            <a:off x="1676400" y="1524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rPr>
              <a:t>Genetic engineering techniques</a:t>
            </a:r>
          </a:p>
        </p:txBody>
      </p:sp>
      <p:sp>
        <p:nvSpPr>
          <p:cNvPr id="9" name="TextBox 8">
            <a:extLst>
              <a:ext uri="{FF2B5EF4-FFF2-40B4-BE49-F238E27FC236}">
                <a16:creationId xmlns:a16="http://schemas.microsoft.com/office/drawing/2014/main" id="{3F533A97-B930-C044-B916-BB11C933D142}"/>
              </a:ext>
            </a:extLst>
          </p:cNvPr>
          <p:cNvSpPr txBox="1"/>
          <p:nvPr/>
        </p:nvSpPr>
        <p:spPr>
          <a:xfrm>
            <a:off x="2057400" y="1945577"/>
            <a:ext cx="8305800" cy="1631216"/>
          </a:xfrm>
          <a:prstGeom prst="rect">
            <a:avLst/>
          </a:prstGeom>
          <a:noFill/>
        </p:spPr>
        <p:txBody>
          <a:bodyPr wrap="square" rtlCol="0">
            <a:spAutoFit/>
          </a:bodyPr>
          <a:lstStyle/>
          <a:p>
            <a:pPr eaLnBrk="0" fontAlgn="base" hangingPunct="0">
              <a:spcBef>
                <a:spcPct val="0"/>
              </a:spcBef>
              <a:spcAft>
                <a:spcPct val="0"/>
              </a:spcAft>
            </a:pPr>
            <a:r>
              <a:rPr lang="en-AU" sz="2000" b="1" dirty="0">
                <a:solidFill>
                  <a:srgbClr val="000000"/>
                </a:solidFill>
                <a:latin typeface="Arial" panose="020B0604020202020204" pitchFamily="34" charset="0"/>
                <a:ea typeface="MS PGothic" panose="020B0600070205080204" pitchFamily="34" charset="-128"/>
              </a:rPr>
              <a:t>Third – Data Analysis</a:t>
            </a:r>
          </a:p>
          <a:p>
            <a:pPr marL="342900" indent="-342900" eaLnBrk="0" fontAlgn="base" hangingPunct="0">
              <a:spcBef>
                <a:spcPct val="0"/>
              </a:spcBef>
              <a:spcAft>
                <a:spcPct val="0"/>
              </a:spcAft>
              <a:buFont typeface="Arial" panose="020B0604020202020204" pitchFamily="34" charset="0"/>
              <a:buChar char="•"/>
            </a:pPr>
            <a:r>
              <a:rPr lang="en-AU" sz="2000" dirty="0">
                <a:solidFill>
                  <a:srgbClr val="000000"/>
                </a:solidFill>
                <a:latin typeface="Arial" panose="020B0604020202020204" pitchFamily="34" charset="0"/>
                <a:ea typeface="MS PGothic" panose="020B0600070205080204" pitchFamily="34" charset="-128"/>
              </a:rPr>
              <a:t>The recorded light flashes reveal the sequence of nucleotides of the template strand in each well</a:t>
            </a:r>
          </a:p>
          <a:p>
            <a:pPr marL="342900" indent="-342900" eaLnBrk="0" fontAlgn="base" hangingPunct="0">
              <a:spcBef>
                <a:spcPct val="0"/>
              </a:spcBef>
              <a:spcAft>
                <a:spcPct val="0"/>
              </a:spcAft>
              <a:buFont typeface="Arial" panose="020B0604020202020204" pitchFamily="34" charset="0"/>
              <a:buChar char="•"/>
            </a:pPr>
            <a:r>
              <a:rPr lang="en-AU" sz="2000" dirty="0">
                <a:solidFill>
                  <a:srgbClr val="000000"/>
                </a:solidFill>
                <a:latin typeface="Arial" panose="020B0604020202020204" pitchFamily="34" charset="0"/>
                <a:ea typeface="MS PGothic" panose="020B0600070205080204" pitchFamily="34" charset="-128"/>
              </a:rPr>
              <a:t>Sequencing software identifies the nucleotides in the order of the colours recorded</a:t>
            </a:r>
          </a:p>
        </p:txBody>
      </p:sp>
      <p:sp>
        <p:nvSpPr>
          <p:cNvPr id="6" name="Title 1">
            <a:extLst>
              <a:ext uri="{FF2B5EF4-FFF2-40B4-BE49-F238E27FC236}">
                <a16:creationId xmlns:a16="http://schemas.microsoft.com/office/drawing/2014/main" id="{D1D0B7A0-7719-C744-8D7E-111F00FEECB0}"/>
              </a:ext>
            </a:extLst>
          </p:cNvPr>
          <p:cNvSpPr txBox="1">
            <a:spLocks/>
          </p:cNvSpPr>
          <p:nvPr/>
        </p:nvSpPr>
        <p:spPr bwMode="gray">
          <a:xfrm>
            <a:off x="1905000" y="114300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6:</a:t>
            </a:r>
            <a:r>
              <a:rPr lang="en-AU" b="1"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t>
            </a:r>
            <a:r>
              <a:rPr lang="en-AU" b="1" dirty="0">
                <a:solidFill>
                  <a:srgbClr val="013658"/>
                </a:solidFill>
                <a:latin typeface="Arial"/>
              </a:rPr>
              <a:t> Identify and describe the technique/s used by researchers to sequence genes/genomes</a:t>
            </a:r>
            <a:br>
              <a:rPr lang="en-AU"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endParaRPr lang="en-US" kern="0" dirty="0">
              <a:solidFill>
                <a:srgbClr val="013658"/>
              </a:solidFill>
              <a:latin typeface="Arial"/>
            </a:endParaRPr>
          </a:p>
        </p:txBody>
      </p:sp>
    </p:spTree>
    <p:extLst>
      <p:ext uri="{BB962C8B-B14F-4D97-AF65-F5344CB8AC3E}">
        <p14:creationId xmlns:p14="http://schemas.microsoft.com/office/powerpoint/2010/main" val="1562098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ACBE1B-12D4-7E48-BDFE-FC5AFF7F0328}"/>
              </a:ext>
            </a:extLst>
          </p:cNvPr>
          <p:cNvSpPr>
            <a:spLocks noGrp="1"/>
          </p:cNvSpPr>
          <p:nvPr>
            <p:ph idx="1"/>
          </p:nvPr>
        </p:nvSpPr>
        <p:spPr>
          <a:xfrm>
            <a:off x="1828800" y="1688881"/>
            <a:ext cx="8229600" cy="4114800"/>
          </a:xfrm>
        </p:spPr>
        <p:txBody>
          <a:bodyPr/>
          <a:lstStyle/>
          <a:p>
            <a:pPr marL="285750" indent="-285750">
              <a:buFont typeface="Arial" panose="020B0604020202020204" pitchFamily="34" charset="0"/>
              <a:buChar char="•"/>
              <a:defRPr/>
            </a:pPr>
            <a:r>
              <a:rPr lang="en-US" dirty="0">
                <a:ea typeface="ＭＳ Ｐゴシック" charset="0"/>
              </a:rPr>
              <a:t>The genomes of thousands of species have been sequenced</a:t>
            </a:r>
          </a:p>
          <a:p>
            <a:pPr marL="285750" indent="-285750">
              <a:buFont typeface="Arial" panose="020B0604020202020204" pitchFamily="34" charset="0"/>
              <a:buChar char="•"/>
              <a:defRPr/>
            </a:pPr>
            <a:r>
              <a:rPr lang="en-US" dirty="0">
                <a:ea typeface="ＭＳ Ｐゴシック" charset="0"/>
              </a:rPr>
              <a:t>Allows for comparison of genomes and genes between species</a:t>
            </a:r>
          </a:p>
          <a:p>
            <a:pPr marL="392113" lvl="2" indent="-285750">
              <a:buFont typeface="Arial" panose="020B0604020202020204" pitchFamily="34" charset="0"/>
              <a:buChar char="•"/>
              <a:defRPr/>
            </a:pPr>
            <a:r>
              <a:rPr lang="en-US" dirty="0">
                <a:ea typeface="ＭＳ Ｐゴシック" charset="0"/>
              </a:rPr>
              <a:t>This allows scientists to investigate relatedness and evolutionary relationships between species</a:t>
            </a:r>
          </a:p>
          <a:p>
            <a:pPr marL="285750" indent="-285750">
              <a:buFont typeface="Arial" panose="020B0604020202020204" pitchFamily="34" charset="0"/>
              <a:buChar char="•"/>
              <a:defRPr/>
            </a:pPr>
            <a:r>
              <a:rPr lang="en-US" dirty="0">
                <a:ea typeface="ＭＳ Ｐゴシック" charset="0"/>
              </a:rPr>
              <a:t>Knowing sequences allows Scientists to determine the genetic code of particular phenotypes</a:t>
            </a:r>
          </a:p>
          <a:p>
            <a:pPr marL="285750" indent="-285750">
              <a:buFont typeface="Arial" panose="020B0604020202020204" pitchFamily="34" charset="0"/>
              <a:buChar char="•"/>
              <a:defRPr/>
            </a:pPr>
            <a:r>
              <a:rPr lang="en-US" dirty="0">
                <a:ea typeface="ＭＳ Ｐゴシック" charset="0"/>
              </a:rPr>
              <a:t>This can allow scientists to identify genes that may have a survival benefit in our changing environment</a:t>
            </a:r>
          </a:p>
          <a:p>
            <a:pPr marL="392113" lvl="2" indent="-285750">
              <a:buFont typeface="Arial" panose="020B0604020202020204" pitchFamily="34" charset="0"/>
              <a:buChar char="•"/>
              <a:defRPr/>
            </a:pPr>
            <a:r>
              <a:rPr lang="en-US" dirty="0">
                <a:ea typeface="ＭＳ Ｐゴシック" charset="0"/>
              </a:rPr>
              <a:t>Example: drought resistant or salt resistant genes in plants to be used in recombinant DNA </a:t>
            </a:r>
            <a:r>
              <a:rPr lang="en-US" dirty="0" err="1">
                <a:ea typeface="ＭＳ Ｐゴシック" charset="0"/>
              </a:rPr>
              <a:t>technolopgy</a:t>
            </a:r>
            <a:endParaRPr lang="en-US" dirty="0">
              <a:ea typeface="ＭＳ Ｐゴシック" charset="0"/>
            </a:endParaRPr>
          </a:p>
          <a:p>
            <a:pPr marL="171450" lvl="1" indent="-285750">
              <a:buFont typeface="Arial" panose="020B0604020202020204" pitchFamily="34" charset="0"/>
              <a:buChar char="•"/>
              <a:defRPr/>
            </a:pPr>
            <a:r>
              <a:rPr lang="en-US" dirty="0">
                <a:ea typeface="ＭＳ Ｐゴシック" charset="0"/>
              </a:rPr>
              <a:t>Gene sequencing for identification of disease</a:t>
            </a:r>
          </a:p>
          <a:p>
            <a:pPr marL="392113" lvl="2" indent="-285750">
              <a:buFont typeface="Arial" panose="020B0604020202020204" pitchFamily="34" charset="0"/>
              <a:buChar char="•"/>
              <a:defRPr/>
            </a:pPr>
            <a:r>
              <a:rPr lang="en-US" dirty="0">
                <a:ea typeface="ＭＳ Ｐゴシック" charset="0"/>
              </a:rPr>
              <a:t>Facial </a:t>
            </a:r>
            <a:r>
              <a:rPr lang="en-US" dirty="0" err="1">
                <a:ea typeface="ＭＳ Ｐゴシック" charset="0"/>
              </a:rPr>
              <a:t>tumours</a:t>
            </a:r>
            <a:r>
              <a:rPr lang="en-US" dirty="0">
                <a:ea typeface="ＭＳ Ｐゴシック" charset="0"/>
              </a:rPr>
              <a:t> of Tasmanian Devils</a:t>
            </a:r>
          </a:p>
          <a:p>
            <a:pPr marL="171450" lvl="1" indent="-285750">
              <a:buFont typeface="Arial" panose="020B0604020202020204" pitchFamily="34" charset="0"/>
              <a:buChar char="•"/>
              <a:defRPr/>
            </a:pPr>
            <a:r>
              <a:rPr lang="en-US" dirty="0">
                <a:ea typeface="ＭＳ Ｐゴシック" charset="0"/>
              </a:rPr>
              <a:t>Ecosystem sequencing</a:t>
            </a:r>
          </a:p>
          <a:p>
            <a:pPr marL="392113" lvl="2" indent="-285750">
              <a:buFont typeface="Arial" panose="020B0604020202020204" pitchFamily="34" charset="0"/>
              <a:buChar char="•"/>
              <a:defRPr/>
            </a:pPr>
            <a:r>
              <a:rPr lang="en-US" dirty="0">
                <a:ea typeface="ＭＳ Ｐゴシック" charset="0"/>
              </a:rPr>
              <a:t>Sampling a </a:t>
            </a:r>
            <a:r>
              <a:rPr lang="en-US" dirty="0" err="1">
                <a:ea typeface="ＭＳ Ｐゴシック" charset="0"/>
              </a:rPr>
              <a:t>litre</a:t>
            </a:r>
            <a:r>
              <a:rPr lang="en-US" dirty="0">
                <a:ea typeface="ＭＳ Ｐゴシック" charset="0"/>
              </a:rPr>
              <a:t> of sea water can show what organisms are living in the area</a:t>
            </a:r>
          </a:p>
        </p:txBody>
      </p:sp>
      <p:sp>
        <p:nvSpPr>
          <p:cNvPr id="44035" name="Title 1">
            <a:extLst>
              <a:ext uri="{FF2B5EF4-FFF2-40B4-BE49-F238E27FC236}">
                <a16:creationId xmlns:a16="http://schemas.microsoft.com/office/drawing/2014/main" id="{ADCEECB0-9785-4B41-89D6-0FDF8E1B9C87}"/>
              </a:ext>
            </a:extLst>
          </p:cNvPr>
          <p:cNvSpPr txBox="1">
            <a:spLocks/>
          </p:cNvSpPr>
          <p:nvPr/>
        </p:nvSpPr>
        <p:spPr bwMode="gray">
          <a:xfrm>
            <a:off x="1676400" y="1524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rPr>
              <a:t>Genetic engineering techniques</a:t>
            </a:r>
          </a:p>
        </p:txBody>
      </p:sp>
      <p:sp>
        <p:nvSpPr>
          <p:cNvPr id="6" name="Title 1">
            <a:extLst>
              <a:ext uri="{FF2B5EF4-FFF2-40B4-BE49-F238E27FC236}">
                <a16:creationId xmlns:a16="http://schemas.microsoft.com/office/drawing/2014/main" id="{EBB6DB2B-8849-2047-B143-5BC504D9F203}"/>
              </a:ext>
            </a:extLst>
          </p:cNvPr>
          <p:cNvSpPr txBox="1">
            <a:spLocks/>
          </p:cNvSpPr>
          <p:nvPr/>
        </p:nvSpPr>
        <p:spPr bwMode="gray">
          <a:xfrm>
            <a:off x="1828800" y="1219200"/>
            <a:ext cx="883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7:</a:t>
            </a:r>
            <a:r>
              <a:rPr lang="en-AU" b="1"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t>
            </a:r>
            <a:r>
              <a:rPr lang="en-AU" b="1" dirty="0">
                <a:solidFill>
                  <a:srgbClr val="013658"/>
                </a:solidFill>
                <a:latin typeface="Arial"/>
              </a:rPr>
              <a:t> Describe the applications of DNA Sequencing</a:t>
            </a:r>
            <a:br>
              <a:rPr lang="en-AU" dirty="0">
                <a:solidFill>
                  <a:srgbClr val="013658"/>
                </a:solidFill>
                <a:latin typeface="Arial"/>
              </a:rPr>
            </a:br>
            <a:r>
              <a:rPr lang="en-AU" dirty="0">
                <a:solidFill>
                  <a:srgbClr val="013658"/>
                </a:solidFill>
                <a:latin typeface="Arial"/>
              </a:rPr>
              <a:t>​</a:t>
            </a:r>
            <a:br>
              <a:rPr lang="en-AU"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endParaRPr lang="en-US" kern="0" dirty="0">
              <a:solidFill>
                <a:srgbClr val="013658"/>
              </a:solidFill>
              <a:latin typeface="Arial"/>
            </a:endParaRPr>
          </a:p>
        </p:txBody>
      </p:sp>
    </p:spTree>
    <p:extLst>
      <p:ext uri="{BB962C8B-B14F-4D97-AF65-F5344CB8AC3E}">
        <p14:creationId xmlns:p14="http://schemas.microsoft.com/office/powerpoint/2010/main" val="3007193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a:extLst>
              <a:ext uri="{FF2B5EF4-FFF2-40B4-BE49-F238E27FC236}">
                <a16:creationId xmlns:a16="http://schemas.microsoft.com/office/drawing/2014/main" id="{F664811D-ECC6-3F4A-A77D-9060ABD641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1" y="863600"/>
            <a:ext cx="4779963"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itle 1">
            <a:extLst>
              <a:ext uri="{FF2B5EF4-FFF2-40B4-BE49-F238E27FC236}">
                <a16:creationId xmlns:a16="http://schemas.microsoft.com/office/drawing/2014/main" id="{2743E52C-FC53-A04E-9223-E667AFC799B0}"/>
              </a:ext>
            </a:extLst>
          </p:cNvPr>
          <p:cNvSpPr txBox="1">
            <a:spLocks/>
          </p:cNvSpPr>
          <p:nvPr/>
        </p:nvSpPr>
        <p:spPr bwMode="gray">
          <a:xfrm>
            <a:off x="1676400" y="1524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rPr>
              <a:t>Genetic engineering techniques</a:t>
            </a:r>
          </a:p>
        </p:txBody>
      </p:sp>
      <p:sp>
        <p:nvSpPr>
          <p:cNvPr id="39940" name="TextBox 2">
            <a:extLst>
              <a:ext uri="{FF2B5EF4-FFF2-40B4-BE49-F238E27FC236}">
                <a16:creationId xmlns:a16="http://schemas.microsoft.com/office/drawing/2014/main" id="{C75C7F58-4576-6540-B89E-B09ECB89271F}"/>
              </a:ext>
            </a:extLst>
          </p:cNvPr>
          <p:cNvSpPr txBox="1">
            <a:spLocks noChangeArrowheads="1"/>
          </p:cNvSpPr>
          <p:nvPr/>
        </p:nvSpPr>
        <p:spPr bwMode="auto">
          <a:xfrm>
            <a:off x="9372601" y="6248401"/>
            <a:ext cx="1128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ct val="100000"/>
              </a:lnSpc>
              <a:spcBef>
                <a:spcPct val="0"/>
              </a:spcBef>
              <a:spcAft>
                <a:spcPct val="0"/>
              </a:spcAft>
            </a:pPr>
            <a:r>
              <a:rPr lang="en-US" altLang="en-US" sz="1400" b="1">
                <a:solidFill>
                  <a:srgbClr val="FF9900"/>
                </a:solidFill>
              </a:rPr>
              <a:t>Figure 5.10</a:t>
            </a:r>
          </a:p>
        </p:txBody>
      </p:sp>
      <p:sp>
        <p:nvSpPr>
          <p:cNvPr id="39941" name="TextBox 3">
            <a:extLst>
              <a:ext uri="{FF2B5EF4-FFF2-40B4-BE49-F238E27FC236}">
                <a16:creationId xmlns:a16="http://schemas.microsoft.com/office/drawing/2014/main" id="{A0897B44-7334-E242-B602-08B171DCF3A4}"/>
              </a:ext>
            </a:extLst>
          </p:cNvPr>
          <p:cNvSpPr txBox="1">
            <a:spLocks noChangeArrowheads="1"/>
          </p:cNvSpPr>
          <p:nvPr/>
        </p:nvSpPr>
        <p:spPr bwMode="auto">
          <a:xfrm>
            <a:off x="1676400" y="2590800"/>
            <a:ext cx="3505200" cy="305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ct val="120000"/>
              </a:lnSpc>
              <a:spcBef>
                <a:spcPct val="0"/>
              </a:spcBef>
              <a:spcAft>
                <a:spcPct val="0"/>
              </a:spcAft>
            </a:pPr>
            <a:r>
              <a:rPr lang="en-US" altLang="en-US" b="1" dirty="0">
                <a:solidFill>
                  <a:srgbClr val="000000"/>
                </a:solidFill>
              </a:rPr>
              <a:t>Gene probes</a:t>
            </a:r>
            <a:r>
              <a:rPr lang="en-US" altLang="en-US" dirty="0">
                <a:solidFill>
                  <a:srgbClr val="000000"/>
                </a:solidFill>
              </a:rPr>
              <a:t> can be used to search for a specific, small DNA sequence, such as the mutated allele that confers Huntington’s disease.</a:t>
            </a:r>
          </a:p>
          <a:p>
            <a:pPr fontAlgn="base">
              <a:lnSpc>
                <a:spcPct val="120000"/>
              </a:lnSpc>
              <a:spcBef>
                <a:spcPct val="0"/>
              </a:spcBef>
              <a:spcAft>
                <a:spcPct val="0"/>
              </a:spcAft>
            </a:pPr>
            <a:endParaRPr lang="en-US" altLang="en-US" dirty="0">
              <a:solidFill>
                <a:srgbClr val="000000"/>
              </a:solidFill>
            </a:endParaRPr>
          </a:p>
          <a:p>
            <a:pPr fontAlgn="base">
              <a:lnSpc>
                <a:spcPct val="120000"/>
              </a:lnSpc>
              <a:spcBef>
                <a:spcPct val="0"/>
              </a:spcBef>
              <a:spcAft>
                <a:spcPct val="0"/>
              </a:spcAft>
            </a:pPr>
            <a:r>
              <a:rPr lang="en-US" altLang="en-US" dirty="0">
                <a:solidFill>
                  <a:srgbClr val="000000"/>
                </a:solidFill>
              </a:rPr>
              <a:t>LISTEN:</a:t>
            </a:r>
          </a:p>
          <a:p>
            <a:pPr fontAlgn="base">
              <a:lnSpc>
                <a:spcPct val="120000"/>
              </a:lnSpc>
              <a:spcBef>
                <a:spcPct val="0"/>
              </a:spcBef>
              <a:spcAft>
                <a:spcPct val="0"/>
              </a:spcAft>
            </a:pPr>
            <a:r>
              <a:rPr lang="en-US" altLang="en-US" dirty="0">
                <a:solidFill>
                  <a:srgbClr val="000000"/>
                </a:solidFill>
                <a:hlinkClick r:id="rId4"/>
              </a:rPr>
              <a:t>https://www.genome.gov/genetics-glossary/Probe</a:t>
            </a:r>
            <a:r>
              <a:rPr lang="en-US" altLang="en-US" dirty="0">
                <a:solidFill>
                  <a:srgbClr val="000000"/>
                </a:solidFill>
              </a:rPr>
              <a:t> </a:t>
            </a:r>
          </a:p>
        </p:txBody>
      </p:sp>
      <p:sp>
        <p:nvSpPr>
          <p:cNvPr id="8" name="Title 1">
            <a:extLst>
              <a:ext uri="{FF2B5EF4-FFF2-40B4-BE49-F238E27FC236}">
                <a16:creationId xmlns:a16="http://schemas.microsoft.com/office/drawing/2014/main" id="{EBB6DB2B-8849-2047-B143-5BC504D9F203}"/>
              </a:ext>
            </a:extLst>
          </p:cNvPr>
          <p:cNvSpPr txBox="1">
            <a:spLocks/>
          </p:cNvSpPr>
          <p:nvPr/>
        </p:nvSpPr>
        <p:spPr bwMode="gray">
          <a:xfrm>
            <a:off x="1676400" y="1734864"/>
            <a:ext cx="4276206"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a:t>
            </a:r>
            <a:r>
              <a:rPr lang="en-AU" b="1"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t>
            </a:r>
            <a:r>
              <a:rPr lang="en-AU" b="1" dirty="0">
                <a:solidFill>
                  <a:srgbClr val="013658"/>
                </a:solidFill>
                <a:latin typeface="Arial"/>
              </a:rPr>
              <a:t> Describe how a gene probe can be used to identify DNA</a:t>
            </a:r>
            <a:br>
              <a:rPr lang="en-AU" dirty="0">
                <a:solidFill>
                  <a:srgbClr val="013658"/>
                </a:solidFill>
                <a:latin typeface="Arial"/>
              </a:rPr>
            </a:br>
            <a:r>
              <a:rPr lang="en-AU" dirty="0">
                <a:solidFill>
                  <a:srgbClr val="013658"/>
                </a:solidFill>
                <a:latin typeface="Arial"/>
              </a:rPr>
              <a:t>​</a:t>
            </a:r>
            <a:br>
              <a:rPr lang="en-AU"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endParaRPr lang="en-US" kern="0" dirty="0">
              <a:solidFill>
                <a:srgbClr val="013658"/>
              </a:solidFill>
              <a:latin typeface="Arial"/>
            </a:endParaRPr>
          </a:p>
        </p:txBody>
      </p:sp>
    </p:spTree>
    <p:extLst>
      <p:ext uri="{BB962C8B-B14F-4D97-AF65-F5344CB8AC3E}">
        <p14:creationId xmlns:p14="http://schemas.microsoft.com/office/powerpoint/2010/main" val="396624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Box 7">
            <a:extLst>
              <a:ext uri="{FF2B5EF4-FFF2-40B4-BE49-F238E27FC236}">
                <a16:creationId xmlns:a16="http://schemas.microsoft.com/office/drawing/2014/main" id="{BEA7B9A2-D98C-1441-898D-20D2E054F41A}"/>
              </a:ext>
            </a:extLst>
          </p:cNvPr>
          <p:cNvSpPr txBox="1">
            <a:spLocks noChangeArrowheads="1"/>
          </p:cNvSpPr>
          <p:nvPr/>
        </p:nvSpPr>
        <p:spPr bwMode="auto">
          <a:xfrm>
            <a:off x="1710559" y="5476904"/>
            <a:ext cx="1119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ct val="100000"/>
              </a:lnSpc>
              <a:spcBef>
                <a:spcPct val="0"/>
              </a:spcBef>
              <a:spcAft>
                <a:spcPct val="0"/>
              </a:spcAft>
            </a:pPr>
            <a:r>
              <a:rPr lang="en-US" altLang="en-US" sz="1400" b="1">
                <a:solidFill>
                  <a:srgbClr val="FF9900"/>
                </a:solidFill>
              </a:rPr>
              <a:t>Figure 5.11</a:t>
            </a:r>
          </a:p>
        </p:txBody>
      </p:sp>
      <p:sp>
        <p:nvSpPr>
          <p:cNvPr id="41989" name="Title 1">
            <a:extLst>
              <a:ext uri="{FF2B5EF4-FFF2-40B4-BE49-F238E27FC236}">
                <a16:creationId xmlns:a16="http://schemas.microsoft.com/office/drawing/2014/main" id="{950B82F5-5810-7845-AA41-4DB535F3C36C}"/>
              </a:ext>
            </a:extLst>
          </p:cNvPr>
          <p:cNvSpPr txBox="1">
            <a:spLocks/>
          </p:cNvSpPr>
          <p:nvPr/>
        </p:nvSpPr>
        <p:spPr bwMode="gray">
          <a:xfrm>
            <a:off x="1676400" y="1524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rPr>
              <a:t>Genetic engineering techniques</a:t>
            </a:r>
          </a:p>
        </p:txBody>
      </p:sp>
      <p:pic>
        <p:nvPicPr>
          <p:cNvPr id="41990" name="Picture 1">
            <a:extLst>
              <a:ext uri="{FF2B5EF4-FFF2-40B4-BE49-F238E27FC236}">
                <a16:creationId xmlns:a16="http://schemas.microsoft.com/office/drawing/2014/main" id="{72E50F1B-0796-5E42-85A9-C01E7FE95F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8614" y="1895503"/>
            <a:ext cx="5106987"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EBB6DB2B-8849-2047-B143-5BC504D9F203}"/>
              </a:ext>
            </a:extLst>
          </p:cNvPr>
          <p:cNvSpPr txBox="1">
            <a:spLocks/>
          </p:cNvSpPr>
          <p:nvPr/>
        </p:nvSpPr>
        <p:spPr bwMode="gray">
          <a:xfrm>
            <a:off x="1710559" y="1209703"/>
            <a:ext cx="883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2:</a:t>
            </a:r>
            <a:r>
              <a:rPr lang="en-AU" b="1"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t>
            </a:r>
            <a:r>
              <a:rPr lang="en-AU" b="1" dirty="0">
                <a:solidFill>
                  <a:srgbClr val="013658"/>
                </a:solidFill>
                <a:latin typeface="Arial"/>
              </a:rPr>
              <a:t> Describe how a gene probe can be used to create a microarray</a:t>
            </a:r>
            <a:br>
              <a:rPr lang="en-AU" dirty="0">
                <a:solidFill>
                  <a:srgbClr val="013658"/>
                </a:solidFill>
                <a:latin typeface="Arial"/>
              </a:rPr>
            </a:br>
            <a:r>
              <a:rPr lang="en-AU" dirty="0">
                <a:solidFill>
                  <a:srgbClr val="013658"/>
                </a:solidFill>
                <a:latin typeface="Arial"/>
              </a:rPr>
              <a:t>​</a:t>
            </a:r>
            <a:br>
              <a:rPr lang="en-AU"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endParaRPr lang="en-US" kern="0" dirty="0">
              <a:solidFill>
                <a:srgbClr val="013658"/>
              </a:solidFill>
              <a:latin typeface="Arial"/>
            </a:endParaRPr>
          </a:p>
        </p:txBody>
      </p:sp>
      <p:sp>
        <p:nvSpPr>
          <p:cNvPr id="3" name="TextBox 2"/>
          <p:cNvSpPr txBox="1"/>
          <p:nvPr/>
        </p:nvSpPr>
        <p:spPr>
          <a:xfrm>
            <a:off x="6964555" y="1874482"/>
            <a:ext cx="3257933" cy="3970318"/>
          </a:xfrm>
          <a:prstGeom prst="rect">
            <a:avLst/>
          </a:prstGeom>
          <a:noFill/>
        </p:spPr>
        <p:txBody>
          <a:bodyPr wrap="square" rtlCol="0">
            <a:spAutoFit/>
          </a:bodyPr>
          <a:lstStyle/>
          <a:p>
            <a:pPr eaLnBrk="0" fontAlgn="base" hangingPunct="0">
              <a:spcBef>
                <a:spcPct val="0"/>
              </a:spcBef>
              <a:spcAft>
                <a:spcPct val="0"/>
              </a:spcAft>
            </a:pPr>
            <a:r>
              <a:rPr lang="en-AU" dirty="0">
                <a:solidFill>
                  <a:srgbClr val="000000"/>
                </a:solidFill>
                <a:latin typeface="Arial" panose="020B0604020202020204" pitchFamily="34" charset="0"/>
                <a:ea typeface="MS PGothic" panose="020B0600070205080204" pitchFamily="34" charset="-128"/>
              </a:rPr>
              <a:t>A microarray of a collection of gene probes attached to a solid surface (a glass microscope slide or a silicon chip – shown in the figure)</a:t>
            </a:r>
          </a:p>
          <a:p>
            <a:pPr eaLnBrk="0" fontAlgn="base" hangingPunct="0">
              <a:spcBef>
                <a:spcPct val="0"/>
              </a:spcBef>
              <a:spcAft>
                <a:spcPct val="0"/>
              </a:spcAft>
            </a:pPr>
            <a:endParaRPr lang="en-AU" dirty="0">
              <a:solidFill>
                <a:srgbClr val="000000"/>
              </a:solidFill>
              <a:latin typeface="Arial" panose="020B0604020202020204" pitchFamily="34" charset="0"/>
              <a:ea typeface="MS PGothic" panose="020B0600070205080204" pitchFamily="34" charset="-128"/>
            </a:endParaRPr>
          </a:p>
          <a:p>
            <a:pPr eaLnBrk="0" fontAlgn="base" hangingPunct="0">
              <a:spcBef>
                <a:spcPct val="0"/>
              </a:spcBef>
              <a:spcAft>
                <a:spcPct val="0"/>
              </a:spcAft>
            </a:pPr>
            <a:r>
              <a:rPr lang="en-AU" dirty="0">
                <a:solidFill>
                  <a:srgbClr val="000000"/>
                </a:solidFill>
                <a:latin typeface="Arial" panose="020B0604020202020204" pitchFamily="34" charset="0"/>
                <a:ea typeface="MS PGothic" panose="020B0600070205080204" pitchFamily="34" charset="-128"/>
              </a:rPr>
              <a:t>A microarray is a laboratory tool used to detect the expression of thousands of genes at the same time</a:t>
            </a:r>
          </a:p>
          <a:p>
            <a:pPr eaLnBrk="0" fontAlgn="base" hangingPunct="0">
              <a:spcBef>
                <a:spcPct val="0"/>
              </a:spcBef>
              <a:spcAft>
                <a:spcPct val="0"/>
              </a:spcAft>
            </a:pPr>
            <a:endParaRPr lang="en-AU" dirty="0">
              <a:solidFill>
                <a:srgbClr val="000000"/>
              </a:solidFill>
              <a:latin typeface="Arial" panose="020B0604020202020204" pitchFamily="34" charset="0"/>
              <a:ea typeface="MS PGothic" panose="020B0600070205080204" pitchFamily="34" charset="-128"/>
            </a:endParaRPr>
          </a:p>
          <a:p>
            <a:pPr eaLnBrk="0" fontAlgn="base" hangingPunct="0">
              <a:spcBef>
                <a:spcPct val="0"/>
              </a:spcBef>
              <a:spcAft>
                <a:spcPct val="0"/>
              </a:spcAft>
            </a:pPr>
            <a:r>
              <a:rPr lang="en-AU" dirty="0">
                <a:solidFill>
                  <a:srgbClr val="000000"/>
                </a:solidFill>
                <a:latin typeface="Arial" panose="020B0604020202020204" pitchFamily="34" charset="0"/>
                <a:ea typeface="MS PGothic" panose="020B0600070205080204" pitchFamily="34" charset="-128"/>
                <a:hlinkClick r:id="rId4"/>
              </a:rPr>
              <a:t>https://www.genome.gov/about-genomics/fact-sheets/DNA-Microarray-Technology</a:t>
            </a:r>
            <a:r>
              <a:rPr lang="en-AU" dirty="0">
                <a:solidFill>
                  <a:srgbClr val="000000"/>
                </a:solidFill>
                <a:latin typeface="Arial" panose="020B0604020202020204" pitchFamily="34" charset="0"/>
                <a:ea typeface="MS PGothic" panose="020B0600070205080204" pitchFamily="34" charset="-128"/>
              </a:rPr>
              <a:t> </a:t>
            </a:r>
          </a:p>
        </p:txBody>
      </p:sp>
    </p:spTree>
    <p:extLst>
      <p:ext uri="{BB962C8B-B14F-4D97-AF65-F5344CB8AC3E}">
        <p14:creationId xmlns:p14="http://schemas.microsoft.com/office/powerpoint/2010/main" val="3175416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Box 7">
            <a:extLst>
              <a:ext uri="{FF2B5EF4-FFF2-40B4-BE49-F238E27FC236}">
                <a16:creationId xmlns:a16="http://schemas.microsoft.com/office/drawing/2014/main" id="{BEA7B9A2-D98C-1441-898D-20D2E054F41A}"/>
              </a:ext>
            </a:extLst>
          </p:cNvPr>
          <p:cNvSpPr txBox="1">
            <a:spLocks noChangeArrowheads="1"/>
          </p:cNvSpPr>
          <p:nvPr/>
        </p:nvSpPr>
        <p:spPr bwMode="auto">
          <a:xfrm>
            <a:off x="1828800" y="5024096"/>
            <a:ext cx="1119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ct val="100000"/>
              </a:lnSpc>
              <a:spcBef>
                <a:spcPct val="0"/>
              </a:spcBef>
              <a:spcAft>
                <a:spcPct val="0"/>
              </a:spcAft>
            </a:pPr>
            <a:r>
              <a:rPr lang="en-US" altLang="en-US" sz="1400" b="1" dirty="0">
                <a:solidFill>
                  <a:srgbClr val="FF9900"/>
                </a:solidFill>
              </a:rPr>
              <a:t>Figure 5.11</a:t>
            </a:r>
          </a:p>
        </p:txBody>
      </p:sp>
      <p:sp>
        <p:nvSpPr>
          <p:cNvPr id="41989" name="Title 1">
            <a:extLst>
              <a:ext uri="{FF2B5EF4-FFF2-40B4-BE49-F238E27FC236}">
                <a16:creationId xmlns:a16="http://schemas.microsoft.com/office/drawing/2014/main" id="{950B82F5-5810-7845-AA41-4DB535F3C36C}"/>
              </a:ext>
            </a:extLst>
          </p:cNvPr>
          <p:cNvSpPr txBox="1">
            <a:spLocks/>
          </p:cNvSpPr>
          <p:nvPr/>
        </p:nvSpPr>
        <p:spPr bwMode="gray">
          <a:xfrm>
            <a:off x="1676400" y="1524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rPr>
              <a:t>Genetic engineering techniques</a:t>
            </a:r>
          </a:p>
        </p:txBody>
      </p:sp>
      <p:pic>
        <p:nvPicPr>
          <p:cNvPr id="41990" name="Picture 1">
            <a:extLst>
              <a:ext uri="{FF2B5EF4-FFF2-40B4-BE49-F238E27FC236}">
                <a16:creationId xmlns:a16="http://schemas.microsoft.com/office/drawing/2014/main" id="{72E50F1B-0796-5E42-85A9-C01E7FE95F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923222"/>
            <a:ext cx="4235066" cy="2969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EBB6DB2B-8849-2047-B143-5BC504D9F203}"/>
              </a:ext>
            </a:extLst>
          </p:cNvPr>
          <p:cNvSpPr txBox="1">
            <a:spLocks/>
          </p:cNvSpPr>
          <p:nvPr/>
        </p:nvSpPr>
        <p:spPr bwMode="gray">
          <a:xfrm>
            <a:off x="1828800" y="1043840"/>
            <a:ext cx="883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3:</a:t>
            </a:r>
            <a:r>
              <a:rPr lang="en-AU" b="1"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t>
            </a:r>
            <a:r>
              <a:rPr lang="en-AU" b="1" dirty="0">
                <a:solidFill>
                  <a:srgbClr val="013658"/>
                </a:solidFill>
                <a:latin typeface="Arial"/>
              </a:rPr>
              <a:t> Describe the purpose of a microarray</a:t>
            </a:r>
            <a:br>
              <a:rPr lang="en-AU" dirty="0">
                <a:solidFill>
                  <a:srgbClr val="013658"/>
                </a:solidFill>
                <a:latin typeface="Arial"/>
              </a:rPr>
            </a:br>
            <a:r>
              <a:rPr lang="en-AU" dirty="0">
                <a:solidFill>
                  <a:srgbClr val="013658"/>
                </a:solidFill>
                <a:latin typeface="Arial"/>
              </a:rPr>
              <a:t>​</a:t>
            </a:r>
            <a:br>
              <a:rPr lang="en-AU"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endParaRPr lang="en-US" kern="0" dirty="0">
              <a:solidFill>
                <a:srgbClr val="013658"/>
              </a:solidFill>
              <a:latin typeface="Arial"/>
            </a:endParaRPr>
          </a:p>
        </p:txBody>
      </p:sp>
      <p:sp>
        <p:nvSpPr>
          <p:cNvPr id="2" name="TextBox 1"/>
          <p:cNvSpPr txBox="1"/>
          <p:nvPr/>
        </p:nvSpPr>
        <p:spPr>
          <a:xfrm>
            <a:off x="1676401" y="1505148"/>
            <a:ext cx="4827779" cy="369332"/>
          </a:xfrm>
          <a:prstGeom prst="rect">
            <a:avLst/>
          </a:prstGeom>
          <a:noFill/>
        </p:spPr>
        <p:txBody>
          <a:bodyPr wrap="square" rtlCol="0">
            <a:spAutoFit/>
          </a:bodyPr>
          <a:lstStyle/>
          <a:p>
            <a:pPr fontAlgn="base">
              <a:spcBef>
                <a:spcPct val="0"/>
              </a:spcBef>
              <a:spcAft>
                <a:spcPct val="0"/>
              </a:spcAft>
            </a:pPr>
            <a:r>
              <a:rPr lang="en-US" altLang="en-US" dirty="0">
                <a:solidFill>
                  <a:srgbClr val="000000"/>
                </a:solidFill>
                <a:latin typeface="Arial" panose="020B0604020202020204" pitchFamily="34" charset="0"/>
                <a:ea typeface="MS PGothic" panose="020B0600070205080204" pitchFamily="34" charset="-128"/>
              </a:rPr>
              <a:t>In this figure, a DNA microarray is shown. </a:t>
            </a:r>
          </a:p>
        </p:txBody>
      </p:sp>
      <p:sp>
        <p:nvSpPr>
          <p:cNvPr id="3" name="TextBox 2"/>
          <p:cNvSpPr txBox="1"/>
          <p:nvPr/>
        </p:nvSpPr>
        <p:spPr>
          <a:xfrm>
            <a:off x="6091576" y="1525931"/>
            <a:ext cx="4235066" cy="5632311"/>
          </a:xfrm>
          <a:prstGeom prst="rect">
            <a:avLst/>
          </a:prstGeom>
          <a:noFill/>
        </p:spPr>
        <p:txBody>
          <a:bodyPr wrap="square" rtlCol="0">
            <a:spAutoFit/>
          </a:bodyPr>
          <a:lstStyle/>
          <a:p>
            <a:pPr eaLnBrk="0" fontAlgn="base" hangingPunct="0">
              <a:spcBef>
                <a:spcPct val="0"/>
              </a:spcBef>
              <a:spcAft>
                <a:spcPct val="0"/>
              </a:spcAft>
            </a:pPr>
            <a:r>
              <a:rPr lang="en-AU" sz="2000" dirty="0">
                <a:solidFill>
                  <a:srgbClr val="000000"/>
                </a:solidFill>
                <a:latin typeface="Arial" panose="020B0604020202020204" pitchFamily="34" charset="0"/>
                <a:ea typeface="MS PGothic" panose="020B0600070205080204" pitchFamily="34" charset="-128"/>
              </a:rPr>
              <a:t>Microarrays measure the level of gene expression in a sample of DNA</a:t>
            </a:r>
          </a:p>
          <a:p>
            <a:pPr eaLnBrk="0" fontAlgn="base" hangingPunct="0">
              <a:spcBef>
                <a:spcPct val="0"/>
              </a:spcBef>
              <a:spcAft>
                <a:spcPct val="0"/>
              </a:spcAft>
            </a:pPr>
            <a:endParaRPr lang="en-AU" sz="2000" dirty="0">
              <a:solidFill>
                <a:srgbClr val="000000"/>
              </a:solidFill>
              <a:latin typeface="Arial" panose="020B0604020202020204" pitchFamily="34" charset="0"/>
              <a:ea typeface="MS PGothic" panose="020B0600070205080204" pitchFamily="34" charset="-128"/>
            </a:endParaRPr>
          </a:p>
          <a:p>
            <a:pPr eaLnBrk="0" fontAlgn="base" hangingPunct="0">
              <a:spcBef>
                <a:spcPct val="0"/>
              </a:spcBef>
              <a:spcAft>
                <a:spcPct val="0"/>
              </a:spcAft>
            </a:pPr>
            <a:r>
              <a:rPr lang="en-AU" sz="2000" dirty="0">
                <a:solidFill>
                  <a:srgbClr val="000000"/>
                </a:solidFill>
                <a:latin typeface="Arial" panose="020B0604020202020204" pitchFamily="34" charset="0"/>
                <a:ea typeface="MS PGothic" panose="020B0600070205080204" pitchFamily="34" charset="-128"/>
              </a:rPr>
              <a:t>Can screen a large number of genes at the same time</a:t>
            </a:r>
          </a:p>
          <a:p>
            <a:pPr eaLnBrk="0" fontAlgn="base" hangingPunct="0">
              <a:spcBef>
                <a:spcPct val="0"/>
              </a:spcBef>
              <a:spcAft>
                <a:spcPct val="0"/>
              </a:spcAft>
            </a:pPr>
            <a:endParaRPr lang="en-AU" sz="2000" dirty="0">
              <a:solidFill>
                <a:srgbClr val="000000"/>
              </a:solidFill>
              <a:latin typeface="Arial" panose="020B0604020202020204" pitchFamily="34" charset="0"/>
              <a:ea typeface="MS PGothic" panose="020B0600070205080204" pitchFamily="34" charset="-128"/>
            </a:endParaRPr>
          </a:p>
          <a:p>
            <a:pPr eaLnBrk="0" fontAlgn="base" hangingPunct="0">
              <a:spcBef>
                <a:spcPct val="0"/>
              </a:spcBef>
              <a:spcAft>
                <a:spcPct val="0"/>
              </a:spcAft>
            </a:pPr>
            <a:r>
              <a:rPr lang="en-AU" sz="2000" dirty="0">
                <a:solidFill>
                  <a:srgbClr val="000000"/>
                </a:solidFill>
                <a:latin typeface="Arial" panose="020B0604020202020204" pitchFamily="34" charset="0"/>
                <a:ea typeface="MS PGothic" panose="020B0600070205080204" pitchFamily="34" charset="-128"/>
              </a:rPr>
              <a:t>Identify genes that are being expressed in certain individuals &amp; shows those genes not being expressed for comparison</a:t>
            </a:r>
          </a:p>
          <a:p>
            <a:pPr eaLnBrk="0" fontAlgn="base" hangingPunct="0">
              <a:spcBef>
                <a:spcPct val="0"/>
              </a:spcBef>
              <a:spcAft>
                <a:spcPct val="0"/>
              </a:spcAft>
            </a:pPr>
            <a:endParaRPr lang="en-AU" sz="2000" dirty="0">
              <a:solidFill>
                <a:srgbClr val="000000"/>
              </a:solidFill>
              <a:latin typeface="Arial" panose="020B0604020202020204" pitchFamily="34" charset="0"/>
              <a:ea typeface="MS PGothic" panose="020B0600070205080204" pitchFamily="34" charset="-128"/>
            </a:endParaRPr>
          </a:p>
          <a:p>
            <a:pPr eaLnBrk="0" fontAlgn="base" hangingPunct="0">
              <a:spcBef>
                <a:spcPct val="0"/>
              </a:spcBef>
              <a:spcAft>
                <a:spcPct val="0"/>
              </a:spcAft>
            </a:pPr>
            <a:r>
              <a:rPr lang="en-US" sz="2000" dirty="0">
                <a:solidFill>
                  <a:srgbClr val="000000"/>
                </a:solidFill>
                <a:latin typeface="Arial" panose="020B0604020202020204" pitchFamily="34" charset="0"/>
                <a:ea typeface="MS PGothic" panose="020B0600070205080204" pitchFamily="34" charset="-128"/>
              </a:rPr>
              <a:t>Watch: </a:t>
            </a:r>
            <a:r>
              <a:rPr lang="en-US" sz="2000" dirty="0">
                <a:solidFill>
                  <a:srgbClr val="000000"/>
                </a:solidFill>
                <a:latin typeface="Arial" panose="020B0604020202020204" pitchFamily="34" charset="0"/>
                <a:ea typeface="MS PGothic" panose="020B0600070205080204" pitchFamily="34" charset="-128"/>
                <a:hlinkClick r:id="rId4"/>
              </a:rPr>
              <a:t>https://www.youtube.com/watch?v=NgRfc6atXQ8</a:t>
            </a:r>
            <a:r>
              <a:rPr lang="en-US" sz="2000" dirty="0">
                <a:solidFill>
                  <a:srgbClr val="000000"/>
                </a:solidFill>
                <a:latin typeface="Arial" panose="020B0604020202020204" pitchFamily="34" charset="0"/>
                <a:ea typeface="MS PGothic" panose="020B0600070205080204" pitchFamily="34" charset="-128"/>
              </a:rPr>
              <a:t> </a:t>
            </a:r>
          </a:p>
          <a:p>
            <a:pPr eaLnBrk="0" fontAlgn="base" hangingPunct="0">
              <a:spcBef>
                <a:spcPct val="0"/>
              </a:spcBef>
              <a:spcAft>
                <a:spcPct val="0"/>
              </a:spcAft>
            </a:pPr>
            <a:endParaRPr lang="en-AU" sz="2000" dirty="0">
              <a:solidFill>
                <a:srgbClr val="000000"/>
              </a:solidFill>
              <a:latin typeface="Arial" panose="020B0604020202020204" pitchFamily="34" charset="0"/>
              <a:ea typeface="MS PGothic" panose="020B0600070205080204" pitchFamily="34" charset="-128"/>
            </a:endParaRPr>
          </a:p>
          <a:p>
            <a:pPr eaLnBrk="0" fontAlgn="base" hangingPunct="0">
              <a:spcBef>
                <a:spcPct val="0"/>
              </a:spcBef>
              <a:spcAft>
                <a:spcPct val="0"/>
              </a:spcAft>
            </a:pPr>
            <a:endParaRPr lang="en-AU" sz="2000" dirty="0">
              <a:solidFill>
                <a:srgbClr val="000000"/>
              </a:solidFill>
              <a:latin typeface="Arial" panose="020B0604020202020204" pitchFamily="34" charset="0"/>
              <a:ea typeface="MS PGothic" panose="020B0600070205080204" pitchFamily="34" charset="-128"/>
            </a:endParaRPr>
          </a:p>
          <a:p>
            <a:pPr eaLnBrk="0" fontAlgn="base" hangingPunct="0">
              <a:spcBef>
                <a:spcPct val="0"/>
              </a:spcBef>
              <a:spcAft>
                <a:spcPct val="0"/>
              </a:spcAft>
            </a:pPr>
            <a:endParaRPr lang="en-AU" sz="2000" dirty="0">
              <a:solidFill>
                <a:srgbClr val="00000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344179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Box 7">
            <a:extLst>
              <a:ext uri="{FF2B5EF4-FFF2-40B4-BE49-F238E27FC236}">
                <a16:creationId xmlns:a16="http://schemas.microsoft.com/office/drawing/2014/main" id="{BEA7B9A2-D98C-1441-898D-20D2E054F41A}"/>
              </a:ext>
            </a:extLst>
          </p:cNvPr>
          <p:cNvSpPr txBox="1">
            <a:spLocks noChangeArrowheads="1"/>
          </p:cNvSpPr>
          <p:nvPr/>
        </p:nvSpPr>
        <p:spPr bwMode="auto">
          <a:xfrm>
            <a:off x="1856509" y="5500900"/>
            <a:ext cx="1119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ct val="100000"/>
              </a:lnSpc>
              <a:spcBef>
                <a:spcPct val="0"/>
              </a:spcBef>
              <a:spcAft>
                <a:spcPct val="0"/>
              </a:spcAft>
            </a:pPr>
            <a:r>
              <a:rPr lang="en-US" altLang="en-US" sz="1400" b="1" dirty="0">
                <a:solidFill>
                  <a:srgbClr val="FF9900"/>
                </a:solidFill>
              </a:rPr>
              <a:t>Figure 5.11</a:t>
            </a:r>
          </a:p>
        </p:txBody>
      </p:sp>
      <p:sp>
        <p:nvSpPr>
          <p:cNvPr id="41989" name="Title 1">
            <a:extLst>
              <a:ext uri="{FF2B5EF4-FFF2-40B4-BE49-F238E27FC236}">
                <a16:creationId xmlns:a16="http://schemas.microsoft.com/office/drawing/2014/main" id="{950B82F5-5810-7845-AA41-4DB535F3C36C}"/>
              </a:ext>
            </a:extLst>
          </p:cNvPr>
          <p:cNvSpPr txBox="1">
            <a:spLocks/>
          </p:cNvSpPr>
          <p:nvPr/>
        </p:nvSpPr>
        <p:spPr bwMode="gray">
          <a:xfrm>
            <a:off x="1676400" y="1524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rPr>
              <a:t>Genetic engineering techniques</a:t>
            </a:r>
          </a:p>
        </p:txBody>
      </p:sp>
      <p:pic>
        <p:nvPicPr>
          <p:cNvPr id="41990" name="Picture 1">
            <a:extLst>
              <a:ext uri="{FF2B5EF4-FFF2-40B4-BE49-F238E27FC236}">
                <a16:creationId xmlns:a16="http://schemas.microsoft.com/office/drawing/2014/main" id="{72E50F1B-0796-5E42-85A9-C01E7FE95F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7507" y="1826944"/>
            <a:ext cx="5106987"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EBB6DB2B-8849-2047-B143-5BC504D9F203}"/>
              </a:ext>
            </a:extLst>
          </p:cNvPr>
          <p:cNvSpPr txBox="1">
            <a:spLocks/>
          </p:cNvSpPr>
          <p:nvPr/>
        </p:nvSpPr>
        <p:spPr bwMode="gray">
          <a:xfrm>
            <a:off x="1828800" y="1043840"/>
            <a:ext cx="883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3:</a:t>
            </a:r>
            <a:r>
              <a:rPr lang="en-AU" b="1"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t>
            </a:r>
            <a:r>
              <a:rPr lang="en-AU" b="1" dirty="0">
                <a:solidFill>
                  <a:srgbClr val="013658"/>
                </a:solidFill>
                <a:latin typeface="Arial"/>
              </a:rPr>
              <a:t> Describe the purpose of a microarray</a:t>
            </a:r>
            <a:br>
              <a:rPr lang="en-AU" dirty="0">
                <a:solidFill>
                  <a:srgbClr val="013658"/>
                </a:solidFill>
                <a:latin typeface="Arial"/>
              </a:rPr>
            </a:br>
            <a:r>
              <a:rPr lang="en-AU" dirty="0">
                <a:solidFill>
                  <a:srgbClr val="013658"/>
                </a:solidFill>
                <a:latin typeface="Arial"/>
              </a:rPr>
              <a:t>​</a:t>
            </a:r>
            <a:br>
              <a:rPr lang="en-AU"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endParaRPr lang="en-US" kern="0" dirty="0">
              <a:solidFill>
                <a:srgbClr val="013658"/>
              </a:solidFill>
              <a:latin typeface="Arial"/>
            </a:endParaRPr>
          </a:p>
        </p:txBody>
      </p:sp>
      <p:sp>
        <p:nvSpPr>
          <p:cNvPr id="2" name="TextBox 1"/>
          <p:cNvSpPr txBox="1"/>
          <p:nvPr/>
        </p:nvSpPr>
        <p:spPr>
          <a:xfrm>
            <a:off x="1829331" y="1435801"/>
            <a:ext cx="4827779" cy="369332"/>
          </a:xfrm>
          <a:prstGeom prst="rect">
            <a:avLst/>
          </a:prstGeom>
          <a:noFill/>
        </p:spPr>
        <p:txBody>
          <a:bodyPr wrap="square" rtlCol="0">
            <a:spAutoFit/>
          </a:bodyPr>
          <a:lstStyle/>
          <a:p>
            <a:pPr fontAlgn="base">
              <a:spcBef>
                <a:spcPct val="0"/>
              </a:spcBef>
              <a:spcAft>
                <a:spcPct val="0"/>
              </a:spcAft>
            </a:pPr>
            <a:r>
              <a:rPr lang="en-US" altLang="en-US" dirty="0">
                <a:solidFill>
                  <a:srgbClr val="000000"/>
                </a:solidFill>
                <a:latin typeface="Arial" panose="020B0604020202020204" pitchFamily="34" charset="0"/>
                <a:ea typeface="MS PGothic" panose="020B0600070205080204" pitchFamily="34" charset="-128"/>
              </a:rPr>
              <a:t>In this figure, a DNA microarray is shown. </a:t>
            </a:r>
          </a:p>
        </p:txBody>
      </p:sp>
      <p:sp>
        <p:nvSpPr>
          <p:cNvPr id="3" name="TextBox 2"/>
          <p:cNvSpPr txBox="1"/>
          <p:nvPr/>
        </p:nvSpPr>
        <p:spPr>
          <a:xfrm>
            <a:off x="7162800" y="1620468"/>
            <a:ext cx="2971800" cy="3170099"/>
          </a:xfrm>
          <a:prstGeom prst="rect">
            <a:avLst/>
          </a:prstGeom>
          <a:noFill/>
        </p:spPr>
        <p:txBody>
          <a:bodyPr wrap="square" rtlCol="0">
            <a:spAutoFit/>
          </a:bodyPr>
          <a:lstStyle/>
          <a:p>
            <a:pPr eaLnBrk="0" fontAlgn="base" hangingPunct="0">
              <a:spcBef>
                <a:spcPct val="0"/>
              </a:spcBef>
              <a:spcAft>
                <a:spcPct val="0"/>
              </a:spcAft>
            </a:pPr>
            <a:r>
              <a:rPr lang="en-AU" sz="2000" dirty="0">
                <a:solidFill>
                  <a:srgbClr val="000000"/>
                </a:solidFill>
                <a:latin typeface="Arial" panose="020B0604020202020204" pitchFamily="34" charset="0"/>
                <a:ea typeface="MS PGothic" panose="020B0600070205080204" pitchFamily="34" charset="-128"/>
              </a:rPr>
              <a:t>Can screen a large number of genes at the same time</a:t>
            </a:r>
          </a:p>
          <a:p>
            <a:pPr eaLnBrk="0" fontAlgn="base" hangingPunct="0">
              <a:spcBef>
                <a:spcPct val="0"/>
              </a:spcBef>
              <a:spcAft>
                <a:spcPct val="0"/>
              </a:spcAft>
            </a:pPr>
            <a:endParaRPr lang="en-AU" sz="2000" dirty="0">
              <a:solidFill>
                <a:srgbClr val="000000"/>
              </a:solidFill>
              <a:latin typeface="Arial" panose="020B0604020202020204" pitchFamily="34" charset="0"/>
              <a:ea typeface="MS PGothic" panose="020B0600070205080204" pitchFamily="34" charset="-128"/>
            </a:endParaRPr>
          </a:p>
          <a:p>
            <a:pPr eaLnBrk="0" fontAlgn="base" hangingPunct="0">
              <a:spcBef>
                <a:spcPct val="0"/>
              </a:spcBef>
              <a:spcAft>
                <a:spcPct val="0"/>
              </a:spcAft>
            </a:pPr>
            <a:r>
              <a:rPr lang="en-AU" sz="2000" dirty="0">
                <a:solidFill>
                  <a:srgbClr val="000000"/>
                </a:solidFill>
                <a:latin typeface="Arial" panose="020B0604020202020204" pitchFamily="34" charset="0"/>
                <a:ea typeface="MS PGothic" panose="020B0600070205080204" pitchFamily="34" charset="-128"/>
              </a:rPr>
              <a:t>Identify genes that are being expressed in certain individuals &amp; shows those genes not being expressed for comparison</a:t>
            </a:r>
          </a:p>
        </p:txBody>
      </p:sp>
    </p:spTree>
    <p:extLst>
      <p:ext uri="{BB962C8B-B14F-4D97-AF65-F5344CB8AC3E}">
        <p14:creationId xmlns:p14="http://schemas.microsoft.com/office/powerpoint/2010/main" val="1492454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053EA44-4FA2-EF41-B7EA-C9DB64E7A9EF}"/>
              </a:ext>
            </a:extLst>
          </p:cNvPr>
          <p:cNvSpPr txBox="1">
            <a:spLocks noChangeArrowheads="1"/>
          </p:cNvSpPr>
          <p:nvPr/>
        </p:nvSpPr>
        <p:spPr bwMode="auto">
          <a:xfrm>
            <a:off x="6920876" y="1386740"/>
            <a:ext cx="35814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ct val="100000"/>
              </a:lnSpc>
              <a:spcBef>
                <a:spcPct val="0"/>
              </a:spcBef>
              <a:spcAft>
                <a:spcPct val="0"/>
              </a:spcAft>
            </a:pPr>
            <a:r>
              <a:rPr lang="en-US" altLang="en-US" dirty="0">
                <a:solidFill>
                  <a:srgbClr val="000000"/>
                </a:solidFill>
              </a:rPr>
              <a:t>To create it two cell extracts are washed over the plate. </a:t>
            </a:r>
          </a:p>
          <a:p>
            <a:pPr fontAlgn="base">
              <a:lnSpc>
                <a:spcPct val="100000"/>
              </a:lnSpc>
              <a:spcBef>
                <a:spcPct val="0"/>
              </a:spcBef>
              <a:spcAft>
                <a:spcPct val="0"/>
              </a:spcAft>
            </a:pPr>
            <a:endParaRPr lang="en-US" altLang="en-US" dirty="0">
              <a:solidFill>
                <a:srgbClr val="000000"/>
              </a:solidFill>
            </a:endParaRPr>
          </a:p>
          <a:p>
            <a:pPr fontAlgn="base">
              <a:lnSpc>
                <a:spcPct val="100000"/>
              </a:lnSpc>
              <a:spcBef>
                <a:spcPct val="0"/>
              </a:spcBef>
              <a:spcAft>
                <a:spcPct val="0"/>
              </a:spcAft>
            </a:pPr>
            <a:r>
              <a:rPr lang="en-US" altLang="en-US" dirty="0">
                <a:solidFill>
                  <a:srgbClr val="000000"/>
                </a:solidFill>
              </a:rPr>
              <a:t>One sample’s </a:t>
            </a:r>
            <a:r>
              <a:rPr lang="en-US" altLang="en-US" dirty="0" err="1">
                <a:solidFill>
                  <a:srgbClr val="000000"/>
                </a:solidFill>
              </a:rPr>
              <a:t>cDNAs</a:t>
            </a:r>
            <a:r>
              <a:rPr lang="en-US" altLang="en-US" dirty="0">
                <a:solidFill>
                  <a:srgbClr val="000000"/>
                </a:solidFill>
              </a:rPr>
              <a:t> are labeled in red, the other in green.</a:t>
            </a:r>
          </a:p>
          <a:p>
            <a:pPr fontAlgn="base">
              <a:lnSpc>
                <a:spcPct val="100000"/>
              </a:lnSpc>
              <a:spcBef>
                <a:spcPct val="0"/>
              </a:spcBef>
              <a:spcAft>
                <a:spcPct val="0"/>
              </a:spcAft>
            </a:pPr>
            <a:endParaRPr lang="en-US" altLang="en-US" dirty="0">
              <a:solidFill>
                <a:srgbClr val="000000"/>
              </a:solidFill>
            </a:endParaRPr>
          </a:p>
          <a:p>
            <a:pPr fontAlgn="base">
              <a:lnSpc>
                <a:spcPct val="100000"/>
              </a:lnSpc>
              <a:spcBef>
                <a:spcPct val="0"/>
              </a:spcBef>
              <a:spcAft>
                <a:spcPct val="0"/>
              </a:spcAft>
            </a:pPr>
            <a:r>
              <a:rPr lang="en-US" altLang="en-US" dirty="0">
                <a:solidFill>
                  <a:srgbClr val="000000"/>
                </a:solidFill>
              </a:rPr>
              <a:t>Green dots = sample expressed the mRNA</a:t>
            </a:r>
          </a:p>
          <a:p>
            <a:pPr fontAlgn="base">
              <a:lnSpc>
                <a:spcPct val="100000"/>
              </a:lnSpc>
              <a:spcBef>
                <a:spcPct val="0"/>
              </a:spcBef>
              <a:spcAft>
                <a:spcPct val="0"/>
              </a:spcAft>
            </a:pPr>
            <a:endParaRPr lang="en-US" altLang="en-US" dirty="0">
              <a:solidFill>
                <a:srgbClr val="000000"/>
              </a:solidFill>
            </a:endParaRPr>
          </a:p>
          <a:p>
            <a:pPr fontAlgn="base">
              <a:lnSpc>
                <a:spcPct val="100000"/>
              </a:lnSpc>
              <a:spcBef>
                <a:spcPct val="0"/>
              </a:spcBef>
              <a:spcAft>
                <a:spcPct val="0"/>
              </a:spcAft>
            </a:pPr>
            <a:r>
              <a:rPr lang="en-US" altLang="en-US" dirty="0">
                <a:solidFill>
                  <a:srgbClr val="000000"/>
                </a:solidFill>
              </a:rPr>
              <a:t>Red dots = the mRNA is expressed in the 2</a:t>
            </a:r>
            <a:r>
              <a:rPr lang="en-US" altLang="en-US" baseline="30000" dirty="0">
                <a:solidFill>
                  <a:srgbClr val="000000"/>
                </a:solidFill>
              </a:rPr>
              <a:t>nd</a:t>
            </a:r>
            <a:r>
              <a:rPr lang="en-US" altLang="en-US" dirty="0">
                <a:solidFill>
                  <a:srgbClr val="000000"/>
                </a:solidFill>
              </a:rPr>
              <a:t> sample</a:t>
            </a:r>
          </a:p>
          <a:p>
            <a:pPr fontAlgn="base">
              <a:lnSpc>
                <a:spcPct val="100000"/>
              </a:lnSpc>
              <a:spcBef>
                <a:spcPct val="0"/>
              </a:spcBef>
              <a:spcAft>
                <a:spcPct val="0"/>
              </a:spcAft>
            </a:pPr>
            <a:endParaRPr lang="en-US" altLang="en-US" dirty="0">
              <a:solidFill>
                <a:srgbClr val="000000"/>
              </a:solidFill>
            </a:endParaRPr>
          </a:p>
          <a:p>
            <a:pPr fontAlgn="base">
              <a:lnSpc>
                <a:spcPct val="100000"/>
              </a:lnSpc>
              <a:spcBef>
                <a:spcPct val="0"/>
              </a:spcBef>
              <a:spcAft>
                <a:spcPct val="0"/>
              </a:spcAft>
            </a:pPr>
            <a:r>
              <a:rPr lang="en-US" altLang="en-US" dirty="0">
                <a:solidFill>
                  <a:srgbClr val="000000"/>
                </a:solidFill>
              </a:rPr>
              <a:t>Yellow dots = both samples expressed the mRNA</a:t>
            </a:r>
          </a:p>
          <a:p>
            <a:pPr fontAlgn="base">
              <a:lnSpc>
                <a:spcPct val="100000"/>
              </a:lnSpc>
              <a:spcBef>
                <a:spcPct val="0"/>
              </a:spcBef>
              <a:spcAft>
                <a:spcPct val="0"/>
              </a:spcAft>
            </a:pPr>
            <a:endParaRPr lang="en-US" altLang="en-US" dirty="0">
              <a:solidFill>
                <a:srgbClr val="000000"/>
              </a:solidFill>
            </a:endParaRPr>
          </a:p>
          <a:p>
            <a:pPr fontAlgn="base">
              <a:lnSpc>
                <a:spcPct val="100000"/>
              </a:lnSpc>
              <a:spcBef>
                <a:spcPct val="0"/>
              </a:spcBef>
              <a:spcAft>
                <a:spcPct val="0"/>
              </a:spcAft>
            </a:pPr>
            <a:r>
              <a:rPr lang="en-US" altLang="en-US" dirty="0">
                <a:solidFill>
                  <a:srgbClr val="000000"/>
                </a:solidFill>
              </a:rPr>
              <a:t>Blue/black = neither expressed the mRNA</a:t>
            </a:r>
          </a:p>
        </p:txBody>
      </p:sp>
      <p:sp>
        <p:nvSpPr>
          <p:cNvPr id="41988" name="TextBox 7">
            <a:extLst>
              <a:ext uri="{FF2B5EF4-FFF2-40B4-BE49-F238E27FC236}">
                <a16:creationId xmlns:a16="http://schemas.microsoft.com/office/drawing/2014/main" id="{BEA7B9A2-D98C-1441-898D-20D2E054F41A}"/>
              </a:ext>
            </a:extLst>
          </p:cNvPr>
          <p:cNvSpPr txBox="1">
            <a:spLocks noChangeArrowheads="1"/>
          </p:cNvSpPr>
          <p:nvPr/>
        </p:nvSpPr>
        <p:spPr bwMode="auto">
          <a:xfrm>
            <a:off x="1877821" y="5423301"/>
            <a:ext cx="1119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ct val="100000"/>
              </a:lnSpc>
              <a:spcBef>
                <a:spcPct val="0"/>
              </a:spcBef>
              <a:spcAft>
                <a:spcPct val="0"/>
              </a:spcAft>
            </a:pPr>
            <a:r>
              <a:rPr lang="en-US" altLang="en-US" sz="1400" b="1" dirty="0">
                <a:solidFill>
                  <a:srgbClr val="FF9900"/>
                </a:solidFill>
              </a:rPr>
              <a:t>Figure 5.11</a:t>
            </a:r>
          </a:p>
        </p:txBody>
      </p:sp>
      <p:sp>
        <p:nvSpPr>
          <p:cNvPr id="41989" name="Title 1">
            <a:extLst>
              <a:ext uri="{FF2B5EF4-FFF2-40B4-BE49-F238E27FC236}">
                <a16:creationId xmlns:a16="http://schemas.microsoft.com/office/drawing/2014/main" id="{950B82F5-5810-7845-AA41-4DB535F3C36C}"/>
              </a:ext>
            </a:extLst>
          </p:cNvPr>
          <p:cNvSpPr txBox="1">
            <a:spLocks/>
          </p:cNvSpPr>
          <p:nvPr/>
        </p:nvSpPr>
        <p:spPr bwMode="gray">
          <a:xfrm>
            <a:off x="1676400" y="1524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rPr>
              <a:t>Genetic engineering techniques</a:t>
            </a:r>
          </a:p>
        </p:txBody>
      </p:sp>
      <p:pic>
        <p:nvPicPr>
          <p:cNvPr id="41990" name="Picture 1">
            <a:extLst>
              <a:ext uri="{FF2B5EF4-FFF2-40B4-BE49-F238E27FC236}">
                <a16:creationId xmlns:a16="http://schemas.microsoft.com/office/drawing/2014/main" id="{72E50F1B-0796-5E42-85A9-C01E7FE95F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62546" y="1846295"/>
            <a:ext cx="5106987"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EBB6DB2B-8849-2047-B143-5BC504D9F203}"/>
              </a:ext>
            </a:extLst>
          </p:cNvPr>
          <p:cNvSpPr txBox="1">
            <a:spLocks/>
          </p:cNvSpPr>
          <p:nvPr/>
        </p:nvSpPr>
        <p:spPr bwMode="gray">
          <a:xfrm>
            <a:off x="1828800" y="1043840"/>
            <a:ext cx="883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3:</a:t>
            </a:r>
            <a:r>
              <a:rPr lang="en-AU" b="1"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t>
            </a:r>
            <a:r>
              <a:rPr lang="en-AU" b="1" dirty="0">
                <a:solidFill>
                  <a:srgbClr val="013658"/>
                </a:solidFill>
                <a:latin typeface="Arial"/>
              </a:rPr>
              <a:t> Describe the purpose of a microarray</a:t>
            </a:r>
            <a:br>
              <a:rPr lang="en-AU" dirty="0">
                <a:solidFill>
                  <a:srgbClr val="013658"/>
                </a:solidFill>
                <a:latin typeface="Arial"/>
              </a:rPr>
            </a:br>
            <a:r>
              <a:rPr lang="en-AU" dirty="0">
                <a:solidFill>
                  <a:srgbClr val="013658"/>
                </a:solidFill>
                <a:latin typeface="Arial"/>
              </a:rPr>
              <a:t>​</a:t>
            </a:r>
            <a:br>
              <a:rPr lang="en-AU"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endParaRPr lang="en-US" kern="0" dirty="0">
              <a:solidFill>
                <a:srgbClr val="013658"/>
              </a:solidFill>
              <a:latin typeface="Arial"/>
            </a:endParaRPr>
          </a:p>
        </p:txBody>
      </p:sp>
      <p:sp>
        <p:nvSpPr>
          <p:cNvPr id="2" name="TextBox 1"/>
          <p:cNvSpPr txBox="1"/>
          <p:nvPr/>
        </p:nvSpPr>
        <p:spPr>
          <a:xfrm>
            <a:off x="1877822" y="1456181"/>
            <a:ext cx="4827779" cy="369332"/>
          </a:xfrm>
          <a:prstGeom prst="rect">
            <a:avLst/>
          </a:prstGeom>
          <a:noFill/>
        </p:spPr>
        <p:txBody>
          <a:bodyPr wrap="square" rtlCol="0">
            <a:spAutoFit/>
          </a:bodyPr>
          <a:lstStyle/>
          <a:p>
            <a:pPr fontAlgn="base">
              <a:spcBef>
                <a:spcPct val="0"/>
              </a:spcBef>
              <a:spcAft>
                <a:spcPct val="0"/>
              </a:spcAft>
            </a:pPr>
            <a:r>
              <a:rPr lang="en-US" altLang="en-US" dirty="0">
                <a:solidFill>
                  <a:srgbClr val="000000"/>
                </a:solidFill>
                <a:latin typeface="Arial" panose="020B0604020202020204" pitchFamily="34" charset="0"/>
                <a:ea typeface="MS PGothic" panose="020B0600070205080204" pitchFamily="34" charset="-128"/>
              </a:rPr>
              <a:t>In this figure, a DNA microarray is shown. </a:t>
            </a:r>
          </a:p>
        </p:txBody>
      </p:sp>
      <p:sp>
        <p:nvSpPr>
          <p:cNvPr id="4" name="TextBox 3">
            <a:extLst>
              <a:ext uri="{FF2B5EF4-FFF2-40B4-BE49-F238E27FC236}">
                <a16:creationId xmlns:a16="http://schemas.microsoft.com/office/drawing/2014/main" id="{D3CC76FC-C6DF-4A4E-8D1F-3198F4724148}"/>
              </a:ext>
            </a:extLst>
          </p:cNvPr>
          <p:cNvSpPr txBox="1"/>
          <p:nvPr/>
        </p:nvSpPr>
        <p:spPr>
          <a:xfrm>
            <a:off x="1828800" y="5731275"/>
            <a:ext cx="4876800" cy="923330"/>
          </a:xfrm>
          <a:prstGeom prst="rect">
            <a:avLst/>
          </a:prstGeom>
          <a:noFill/>
        </p:spPr>
        <p:txBody>
          <a:bodyPr wrap="square" rtlCol="0">
            <a:spAutoFit/>
          </a:bodyPr>
          <a:lstStyle/>
          <a:p>
            <a:pPr eaLnBrk="0" fontAlgn="base" hangingPunct="0">
              <a:spcBef>
                <a:spcPct val="0"/>
              </a:spcBef>
              <a:spcAft>
                <a:spcPct val="0"/>
              </a:spcAft>
            </a:pPr>
            <a:r>
              <a:rPr lang="en-US" dirty="0">
                <a:solidFill>
                  <a:srgbClr val="000000"/>
                </a:solidFill>
                <a:latin typeface="Arial" panose="020B0604020202020204" pitchFamily="34" charset="0"/>
                <a:ea typeface="MS PGothic" panose="020B0600070205080204" pitchFamily="34" charset="-128"/>
              </a:rPr>
              <a:t>Watch: </a:t>
            </a:r>
            <a:r>
              <a:rPr lang="en-US" dirty="0">
                <a:solidFill>
                  <a:srgbClr val="000000"/>
                </a:solidFill>
                <a:latin typeface="Arial" panose="020B0604020202020204" pitchFamily="34" charset="0"/>
                <a:ea typeface="MS PGothic" panose="020B0600070205080204" pitchFamily="34" charset="-128"/>
                <a:hlinkClick r:id="rId4"/>
              </a:rPr>
              <a:t>https://www.youtube.com/watch?v=NgRfc6atXQ8</a:t>
            </a:r>
            <a:r>
              <a:rPr lang="en-US" dirty="0">
                <a:solidFill>
                  <a:srgbClr val="000000"/>
                </a:solidFill>
                <a:latin typeface="Arial" panose="020B0604020202020204" pitchFamily="34" charset="0"/>
                <a:ea typeface="MS PGothic" panose="020B0600070205080204" pitchFamily="34" charset="-128"/>
              </a:rPr>
              <a:t> </a:t>
            </a:r>
          </a:p>
        </p:txBody>
      </p:sp>
    </p:spTree>
    <p:extLst>
      <p:ext uri="{BB962C8B-B14F-4D97-AF65-F5344CB8AC3E}">
        <p14:creationId xmlns:p14="http://schemas.microsoft.com/office/powerpoint/2010/main" val="269357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Title 1">
            <a:extLst>
              <a:ext uri="{FF2B5EF4-FFF2-40B4-BE49-F238E27FC236}">
                <a16:creationId xmlns:a16="http://schemas.microsoft.com/office/drawing/2014/main" id="{950B82F5-5810-7845-AA41-4DB535F3C36C}"/>
              </a:ext>
            </a:extLst>
          </p:cNvPr>
          <p:cNvSpPr txBox="1">
            <a:spLocks/>
          </p:cNvSpPr>
          <p:nvPr/>
        </p:nvSpPr>
        <p:spPr bwMode="gray">
          <a:xfrm>
            <a:off x="1676400" y="1524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rPr>
              <a:t>Genetic engineering techniques</a:t>
            </a:r>
          </a:p>
        </p:txBody>
      </p:sp>
      <p:sp>
        <p:nvSpPr>
          <p:cNvPr id="9" name="Title 1">
            <a:extLst>
              <a:ext uri="{FF2B5EF4-FFF2-40B4-BE49-F238E27FC236}">
                <a16:creationId xmlns:a16="http://schemas.microsoft.com/office/drawing/2014/main" id="{EBB6DB2B-8849-2047-B143-5BC504D9F203}"/>
              </a:ext>
            </a:extLst>
          </p:cNvPr>
          <p:cNvSpPr txBox="1">
            <a:spLocks/>
          </p:cNvSpPr>
          <p:nvPr/>
        </p:nvSpPr>
        <p:spPr bwMode="gray">
          <a:xfrm>
            <a:off x="1828800" y="1043840"/>
            <a:ext cx="883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4:</a:t>
            </a:r>
            <a:r>
              <a:rPr lang="en-AU" b="1"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t>
            </a:r>
            <a:r>
              <a:rPr lang="en-AU" b="1" dirty="0">
                <a:solidFill>
                  <a:srgbClr val="013658"/>
                </a:solidFill>
                <a:latin typeface="Arial"/>
              </a:rPr>
              <a:t> Describe how microarrays can be useful</a:t>
            </a:r>
            <a:br>
              <a:rPr lang="en-AU" dirty="0">
                <a:solidFill>
                  <a:srgbClr val="013658"/>
                </a:solidFill>
                <a:latin typeface="Arial"/>
              </a:rPr>
            </a:br>
            <a:r>
              <a:rPr lang="en-AU" dirty="0">
                <a:solidFill>
                  <a:srgbClr val="013658"/>
                </a:solidFill>
                <a:latin typeface="Arial"/>
              </a:rPr>
              <a:t>​</a:t>
            </a:r>
            <a:br>
              <a:rPr lang="en-AU"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endParaRPr lang="en-US" kern="0" dirty="0">
              <a:solidFill>
                <a:srgbClr val="013658"/>
              </a:solidFill>
              <a:latin typeface="Arial"/>
            </a:endParaRPr>
          </a:p>
        </p:txBody>
      </p:sp>
      <p:sp>
        <p:nvSpPr>
          <p:cNvPr id="3" name="TextBox 2"/>
          <p:cNvSpPr txBox="1"/>
          <p:nvPr/>
        </p:nvSpPr>
        <p:spPr>
          <a:xfrm>
            <a:off x="2057400" y="1600200"/>
            <a:ext cx="8382000" cy="1881990"/>
          </a:xfrm>
          <a:prstGeom prst="rect">
            <a:avLst/>
          </a:prstGeom>
          <a:noFill/>
        </p:spPr>
        <p:txBody>
          <a:bodyPr wrap="square" rtlCol="0">
            <a:spAutoFit/>
          </a:bodyPr>
          <a:lstStyle/>
          <a:p>
            <a:pPr eaLnBrk="0" fontAlgn="base" hangingPunct="0">
              <a:lnSpc>
                <a:spcPct val="150000"/>
              </a:lnSpc>
              <a:spcBef>
                <a:spcPct val="0"/>
              </a:spcBef>
              <a:spcAft>
                <a:spcPct val="0"/>
              </a:spcAft>
            </a:pPr>
            <a:r>
              <a:rPr lang="en-AU" sz="2000" dirty="0">
                <a:solidFill>
                  <a:srgbClr val="000000"/>
                </a:solidFill>
                <a:latin typeface="Arial" panose="020B0604020202020204" pitchFamily="34" charset="0"/>
                <a:ea typeface="MS PGothic" panose="020B0600070205080204" pitchFamily="34" charset="-128"/>
              </a:rPr>
              <a:t>Use to determine gene expression or genetic variation</a:t>
            </a:r>
          </a:p>
          <a:p>
            <a:pPr marL="285750" indent="-285750" eaLnBrk="0" fontAlgn="base" hangingPunct="0">
              <a:lnSpc>
                <a:spcPct val="150000"/>
              </a:lnSpc>
              <a:spcBef>
                <a:spcPct val="0"/>
              </a:spcBef>
              <a:spcAft>
                <a:spcPct val="0"/>
              </a:spcAft>
              <a:buFont typeface="Arial" panose="020B0604020202020204" pitchFamily="34" charset="0"/>
              <a:buChar char="•"/>
            </a:pPr>
            <a:r>
              <a:rPr lang="en-AU" sz="2000" dirty="0">
                <a:solidFill>
                  <a:srgbClr val="000000"/>
                </a:solidFill>
                <a:latin typeface="Arial" panose="020B0604020202020204" pitchFamily="34" charset="0"/>
                <a:ea typeface="MS PGothic" panose="020B0600070205080204" pitchFamily="34" charset="-128"/>
              </a:rPr>
              <a:t>Identify which genes are operating abnormally </a:t>
            </a:r>
          </a:p>
          <a:p>
            <a:pPr marL="285750" indent="-285750" eaLnBrk="0" fontAlgn="base" hangingPunct="0">
              <a:lnSpc>
                <a:spcPct val="150000"/>
              </a:lnSpc>
              <a:spcBef>
                <a:spcPct val="0"/>
              </a:spcBef>
              <a:spcAft>
                <a:spcPct val="0"/>
              </a:spcAft>
              <a:buFont typeface="Arial" panose="020B0604020202020204" pitchFamily="34" charset="0"/>
              <a:buChar char="•"/>
            </a:pPr>
            <a:r>
              <a:rPr lang="en-AU" sz="2000" dirty="0">
                <a:solidFill>
                  <a:srgbClr val="000000"/>
                </a:solidFill>
                <a:latin typeface="Arial" panose="020B0604020202020204" pitchFamily="34" charset="0"/>
                <a:ea typeface="MS PGothic" panose="020B0600070205080204" pitchFamily="34" charset="-128"/>
              </a:rPr>
              <a:t>Identify which genes are switched on or off</a:t>
            </a:r>
          </a:p>
          <a:p>
            <a:pPr marL="285750" indent="-285750" eaLnBrk="0" fontAlgn="base" hangingPunct="0">
              <a:lnSpc>
                <a:spcPct val="150000"/>
              </a:lnSpc>
              <a:spcBef>
                <a:spcPct val="0"/>
              </a:spcBef>
              <a:spcAft>
                <a:spcPct val="0"/>
              </a:spcAft>
              <a:buFont typeface="Arial" panose="020B0604020202020204" pitchFamily="34" charset="0"/>
              <a:buChar char="•"/>
            </a:pPr>
            <a:r>
              <a:rPr lang="en-AU" sz="2000" dirty="0">
                <a:solidFill>
                  <a:srgbClr val="000000"/>
                </a:solidFill>
                <a:latin typeface="Arial" panose="020B0604020202020204" pitchFamily="34" charset="0"/>
                <a:ea typeface="MS PGothic" panose="020B0600070205080204" pitchFamily="34" charset="-128"/>
              </a:rPr>
              <a:t>Identify which genes are over- or under-expressed</a:t>
            </a:r>
          </a:p>
        </p:txBody>
      </p:sp>
    </p:spTree>
    <p:extLst>
      <p:ext uri="{BB962C8B-B14F-4D97-AF65-F5344CB8AC3E}">
        <p14:creationId xmlns:p14="http://schemas.microsoft.com/office/powerpoint/2010/main" val="2519391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ACBE1B-12D4-7E48-BDFE-FC5AFF7F0328}"/>
              </a:ext>
            </a:extLst>
          </p:cNvPr>
          <p:cNvSpPr>
            <a:spLocks noGrp="1"/>
          </p:cNvSpPr>
          <p:nvPr>
            <p:ph idx="1"/>
          </p:nvPr>
        </p:nvSpPr>
        <p:spPr>
          <a:xfrm>
            <a:off x="1828800" y="1828800"/>
            <a:ext cx="8229600" cy="4114800"/>
          </a:xfrm>
        </p:spPr>
        <p:txBody>
          <a:bodyPr/>
          <a:lstStyle/>
          <a:p>
            <a:pPr>
              <a:buFont typeface="Arial" panose="020B0604020202020204" pitchFamily="34" charset="0"/>
              <a:buChar char="•"/>
              <a:defRPr/>
            </a:pPr>
            <a:r>
              <a:rPr lang="en-US" sz="2000" dirty="0">
                <a:ea typeface="ＭＳ Ｐゴシック" charset="0"/>
              </a:rPr>
              <a:t>Determining the exact order (sequence) of the base pairs in a segment of DNA</a:t>
            </a:r>
          </a:p>
          <a:p>
            <a:pPr>
              <a:buFont typeface="Arial" panose="020B0604020202020204" pitchFamily="34" charset="0"/>
              <a:buChar char="•"/>
              <a:defRPr/>
            </a:pPr>
            <a:r>
              <a:rPr lang="en-US" sz="2000" dirty="0">
                <a:ea typeface="ＭＳ Ｐゴシック" charset="0"/>
              </a:rPr>
              <a:t>can be done on a small scale </a:t>
            </a:r>
          </a:p>
          <a:p>
            <a:pPr marL="392113" lvl="2" indent="-285750">
              <a:buFont typeface="Arial" panose="020B0604020202020204" pitchFamily="34" charset="0"/>
              <a:buChar char="•"/>
              <a:defRPr/>
            </a:pPr>
            <a:r>
              <a:rPr lang="en-US" sz="2000" dirty="0">
                <a:ea typeface="ＭＳ Ｐゴシック" charset="0"/>
              </a:rPr>
              <a:t>(e.g. sequencing a plasmid to determine whether a fragment has been inserted in the correct orientation)</a:t>
            </a:r>
          </a:p>
          <a:p>
            <a:pPr>
              <a:buFont typeface="Arial" panose="020B0604020202020204" pitchFamily="34" charset="0"/>
              <a:buChar char="•"/>
              <a:defRPr/>
            </a:pPr>
            <a:r>
              <a:rPr lang="en-US" sz="2000" dirty="0">
                <a:ea typeface="ＭＳ Ｐゴシック" charset="0"/>
              </a:rPr>
              <a:t>or on a large scale </a:t>
            </a:r>
          </a:p>
          <a:p>
            <a:pPr marL="392113" lvl="2" indent="-285750">
              <a:buFont typeface="Arial" panose="020B0604020202020204" pitchFamily="34" charset="0"/>
              <a:buChar char="•"/>
              <a:defRPr/>
            </a:pPr>
            <a:r>
              <a:rPr lang="en-US" sz="2000" dirty="0">
                <a:ea typeface="ＭＳ Ｐゴシック" charset="0"/>
              </a:rPr>
              <a:t>(e.g. whole genomes).</a:t>
            </a:r>
          </a:p>
          <a:p>
            <a:pPr marL="392113" lvl="2" indent="-285750">
              <a:buFont typeface="Arial" panose="020B0604020202020204" pitchFamily="34" charset="0"/>
              <a:buChar char="•"/>
              <a:defRPr/>
            </a:pPr>
            <a:r>
              <a:rPr lang="en-US" sz="2000" dirty="0">
                <a:ea typeface="ＭＳ Ｐゴシック" charset="0"/>
              </a:rPr>
              <a:t>The first human genome sequence was published in 2001 at a cost of $100 million. </a:t>
            </a:r>
          </a:p>
          <a:p>
            <a:pPr marL="0" indent="0">
              <a:defRPr/>
            </a:pPr>
            <a:endParaRPr lang="en-US" sz="2000" dirty="0">
              <a:ea typeface="ＭＳ Ｐゴシック" charset="0"/>
            </a:endParaRPr>
          </a:p>
          <a:p>
            <a:pPr marL="0" indent="0">
              <a:defRPr/>
            </a:pPr>
            <a:endParaRPr lang="en-US" sz="2000" i="1" dirty="0">
              <a:solidFill>
                <a:schemeClr val="accent2">
                  <a:lumMod val="60000"/>
                  <a:lumOff val="40000"/>
                </a:schemeClr>
              </a:solidFill>
              <a:ea typeface="ＭＳ Ｐゴシック" charset="0"/>
            </a:endParaRPr>
          </a:p>
        </p:txBody>
      </p:sp>
      <p:sp>
        <p:nvSpPr>
          <p:cNvPr id="44035" name="Title 1">
            <a:extLst>
              <a:ext uri="{FF2B5EF4-FFF2-40B4-BE49-F238E27FC236}">
                <a16:creationId xmlns:a16="http://schemas.microsoft.com/office/drawing/2014/main" id="{ADCEECB0-9785-4B41-89D6-0FDF8E1B9C87}"/>
              </a:ext>
            </a:extLst>
          </p:cNvPr>
          <p:cNvSpPr txBox="1">
            <a:spLocks/>
          </p:cNvSpPr>
          <p:nvPr/>
        </p:nvSpPr>
        <p:spPr bwMode="gray">
          <a:xfrm>
            <a:off x="1676400" y="1524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rPr>
              <a:t>Genetic engineering techniques</a:t>
            </a:r>
          </a:p>
        </p:txBody>
      </p:sp>
      <p:sp>
        <p:nvSpPr>
          <p:cNvPr id="6" name="Title 1">
            <a:extLst>
              <a:ext uri="{FF2B5EF4-FFF2-40B4-BE49-F238E27FC236}">
                <a16:creationId xmlns:a16="http://schemas.microsoft.com/office/drawing/2014/main" id="{EBB6DB2B-8849-2047-B143-5BC504D9F203}"/>
              </a:ext>
            </a:extLst>
          </p:cNvPr>
          <p:cNvSpPr txBox="1">
            <a:spLocks/>
          </p:cNvSpPr>
          <p:nvPr/>
        </p:nvSpPr>
        <p:spPr bwMode="gray">
          <a:xfrm>
            <a:off x="1828800" y="1003081"/>
            <a:ext cx="883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5:</a:t>
            </a:r>
            <a:r>
              <a:rPr lang="en-AU" b="1"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t>
            </a:r>
            <a:r>
              <a:rPr lang="en-AU" b="1" dirty="0">
                <a:solidFill>
                  <a:srgbClr val="013658"/>
                </a:solidFill>
                <a:latin typeface="Arial"/>
              </a:rPr>
              <a:t> Define DNA Sequencing</a:t>
            </a:r>
            <a:br>
              <a:rPr lang="en-AU" dirty="0">
                <a:solidFill>
                  <a:srgbClr val="013658"/>
                </a:solidFill>
                <a:latin typeface="Arial"/>
              </a:rPr>
            </a:br>
            <a:r>
              <a:rPr lang="en-AU" dirty="0">
                <a:solidFill>
                  <a:srgbClr val="013658"/>
                </a:solidFill>
                <a:latin typeface="Arial"/>
              </a:rPr>
              <a:t>​</a:t>
            </a:r>
            <a:br>
              <a:rPr lang="en-AU"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endParaRPr lang="en-US" kern="0" dirty="0">
              <a:solidFill>
                <a:srgbClr val="013658"/>
              </a:solidFill>
              <a:latin typeface="Arial"/>
            </a:endParaRPr>
          </a:p>
        </p:txBody>
      </p:sp>
    </p:spTree>
    <p:extLst>
      <p:ext uri="{BB962C8B-B14F-4D97-AF65-F5344CB8AC3E}">
        <p14:creationId xmlns:p14="http://schemas.microsoft.com/office/powerpoint/2010/main" val="3935867039"/>
      </p:ext>
    </p:extLst>
  </p:cSld>
  <p:clrMapOvr>
    <a:masterClrMapping/>
  </p:clrMapOvr>
</p:sld>
</file>

<file path=ppt/theme/theme1.xml><?xml version="1.0" encoding="utf-8"?>
<a:theme xmlns:a="http://schemas.openxmlformats.org/drawingml/2006/main" name="Theme1">
  <a:themeElements>
    <a:clrScheme name="">
      <a:dk1>
        <a:srgbClr val="000000"/>
      </a:dk1>
      <a:lt1>
        <a:srgbClr val="FFFFFF"/>
      </a:lt1>
      <a:dk2>
        <a:srgbClr val="B2DCEE"/>
      </a:dk2>
      <a:lt2>
        <a:srgbClr val="80C4E2"/>
      </a:lt2>
      <a:accent1>
        <a:srgbClr val="013658"/>
      </a:accent1>
      <a:accent2>
        <a:srgbClr val="0C5C92"/>
      </a:accent2>
      <a:accent3>
        <a:srgbClr val="FFFFFF"/>
      </a:accent3>
      <a:accent4>
        <a:srgbClr val="000000"/>
      </a:accent4>
      <a:accent5>
        <a:srgbClr val="AAAEB4"/>
      </a:accent5>
      <a:accent6>
        <a:srgbClr val="0A5384"/>
      </a:accent6>
      <a:hlink>
        <a:srgbClr val="0089C5"/>
      </a:hlink>
      <a:folHlink>
        <a:srgbClr val="4CACD6"/>
      </a:folHlink>
    </a:clrScheme>
    <a:fontScheme name="CL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_PowerPoi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_PowerPoi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_PowerPoi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_PowerPoi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_PowerPoi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_PowerPoi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_PowerPoint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_PowerPoi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_PowerPoi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_PowerPoi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_PowerPoi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_PowerPoi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2106</Words>
  <Application>Microsoft Macintosh PowerPoint</Application>
  <PresentationFormat>Widescreen</PresentationFormat>
  <Paragraphs>216</Paragraphs>
  <Slides>26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Lucida Console</vt:lpstr>
      <vt:lpstr>Wingdings</vt:lpstr>
      <vt:lpstr>Theme1</vt:lpstr>
      <vt:lpstr>Heredity Biotechnology and genetic techniques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Heredity Biotechnology and genetic techniques</dc:title>
  <dc:creator>RAYNER Elizabeth [Rossmoyne Senior High School]</dc:creator>
  <cp:lastModifiedBy>RAYNER Elizabeth [Rossmoyne Senior High School]</cp:lastModifiedBy>
  <cp:revision>1</cp:revision>
  <dcterms:created xsi:type="dcterms:W3CDTF">2022-03-21T06:41:12Z</dcterms:created>
  <dcterms:modified xsi:type="dcterms:W3CDTF">2022-03-21T06:42:49Z</dcterms:modified>
</cp:coreProperties>
</file>